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706" r:id="rId2"/>
    <p:sldId id="291" r:id="rId3"/>
    <p:sldId id="256" r:id="rId4"/>
    <p:sldId id="303" r:id="rId5"/>
    <p:sldId id="691" r:id="rId6"/>
    <p:sldId id="692" r:id="rId7"/>
    <p:sldId id="710" r:id="rId8"/>
    <p:sldId id="281" r:id="rId9"/>
    <p:sldId id="670" r:id="rId10"/>
    <p:sldId id="693" r:id="rId11"/>
    <p:sldId id="695" r:id="rId12"/>
    <p:sldId id="696" r:id="rId13"/>
    <p:sldId id="265" r:id="rId14"/>
    <p:sldId id="672" r:id="rId15"/>
    <p:sldId id="671" r:id="rId16"/>
    <p:sldId id="261" r:id="rId17"/>
    <p:sldId id="697" r:id="rId18"/>
    <p:sldId id="674" r:id="rId19"/>
    <p:sldId id="698" r:id="rId20"/>
    <p:sldId id="675" r:id="rId21"/>
    <p:sldId id="676" r:id="rId22"/>
    <p:sldId id="268" r:id="rId23"/>
    <p:sldId id="699" r:id="rId24"/>
    <p:sldId id="279" r:id="rId25"/>
    <p:sldId id="287" r:id="rId26"/>
    <p:sldId id="700" r:id="rId27"/>
    <p:sldId id="701" r:id="rId28"/>
    <p:sldId id="289" r:id="rId29"/>
    <p:sldId id="290" r:id="rId30"/>
    <p:sldId id="702" r:id="rId31"/>
    <p:sldId id="703" r:id="rId32"/>
    <p:sldId id="704" r:id="rId33"/>
    <p:sldId id="271" r:id="rId34"/>
    <p:sldId id="300" r:id="rId35"/>
    <p:sldId id="311" r:id="rId36"/>
    <p:sldId id="312" r:id="rId37"/>
    <p:sldId id="269" r:id="rId38"/>
    <p:sldId id="313" r:id="rId39"/>
    <p:sldId id="315" r:id="rId40"/>
    <p:sldId id="314" r:id="rId41"/>
    <p:sldId id="705" r:id="rId42"/>
    <p:sldId id="70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1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50" autoAdjust="0"/>
    <p:restoredTop sz="56372" autoAdjust="0"/>
  </p:normalViewPr>
  <p:slideViewPr>
    <p:cSldViewPr snapToGrid="0">
      <p:cViewPr varScale="1">
        <p:scale>
          <a:sx n="65" d="100"/>
          <a:sy n="65" d="100"/>
        </p:scale>
        <p:origin x="360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12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E3C1F4C5-08BA-40F5-8D00-6AF2576A6958}" type="datetimeFigureOut">
              <a:rPr lang="ko-KR" altLang="en-US" smtClean="0"/>
              <a:pPr/>
              <a:t>2024-08-08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0085365-8376-4996-BDD6-F39608FADA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68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529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정리해보면 </a:t>
            </a:r>
            <a:r>
              <a:rPr lang="en-US" altLang="ko-KR" dirty="0"/>
              <a:t>PLC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/>
              <a:t>산업 현장의 입력기기로부터 입력 데이터를 받아 사용자가 미리 작성한 프로그램을 실행하고</a:t>
            </a:r>
            <a:r>
              <a:rPr lang="en-US" altLang="ko-KR" dirty="0"/>
              <a:t>, </a:t>
            </a:r>
            <a:r>
              <a:rPr lang="ko-KR" altLang="en-US" dirty="0"/>
              <a:t>그 결과를 출력기기로 출력하여 기계나 설비를 제어하는 전자장치예요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88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본 수업에서는 </a:t>
            </a:r>
            <a:r>
              <a:rPr lang="en-US" altLang="ko-KR" dirty="0"/>
              <a:t>LS </a:t>
            </a:r>
            <a:r>
              <a:rPr lang="ko-KR" altLang="en-US" dirty="0"/>
              <a:t>산전 </a:t>
            </a:r>
            <a:r>
              <a:rPr lang="en-US" altLang="ko-KR" dirty="0"/>
              <a:t>PLC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2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SCADA:</a:t>
            </a:r>
            <a:r>
              <a:rPr lang="en-US" altLang="ko-KR" baseline="0" dirty="0"/>
              <a:t> </a:t>
            </a:r>
            <a:r>
              <a:rPr lang="ko-KR" altLang="en-US" baseline="0" dirty="0"/>
              <a:t>집중 원격 감시 제어 시스템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또는 가시 제어 데이터 수집 시스템</a:t>
            </a:r>
            <a:endParaRPr lang="en-US" altLang="ko-KR" baseline="0" dirty="0"/>
          </a:p>
          <a:p>
            <a:r>
              <a:rPr lang="en-US" altLang="ko-KR" baseline="0" dirty="0"/>
              <a:t>(supervisory control and data </a:t>
            </a:r>
            <a:r>
              <a:rPr lang="en-US" altLang="ko-KR" baseline="0" dirty="0" err="1"/>
              <a:t>acquistion</a:t>
            </a:r>
            <a:r>
              <a:rPr lang="en-US" altLang="ko-KR" baseline="0" dirty="0"/>
              <a:t>)</a:t>
            </a:r>
          </a:p>
          <a:p>
            <a:r>
              <a:rPr lang="en-US" altLang="ko-KR" dirty="0"/>
              <a:t>- HMI : 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기계 장치</a:t>
            </a:r>
            <a:r>
              <a:rPr lang="en-US" altLang="ko-KR" dirty="0"/>
              <a:t>, </a:t>
            </a:r>
            <a:r>
              <a:rPr lang="ko-KR" altLang="en-US" dirty="0"/>
              <a:t>시스템과 그것을 이용하는 사람 간의 인터페이스</a:t>
            </a:r>
            <a:r>
              <a:rPr lang="en-US" altLang="ko-KR" dirty="0"/>
              <a:t>. (Human Machine Interface)</a:t>
            </a:r>
          </a:p>
          <a:p>
            <a:r>
              <a:rPr lang="en-US" altLang="ko-KR" dirty="0"/>
              <a:t>(GUI</a:t>
            </a:r>
            <a:r>
              <a:rPr lang="en-US" altLang="ko-KR" baseline="0" dirty="0"/>
              <a:t>! </a:t>
            </a:r>
            <a:r>
              <a:rPr lang="ko-KR" altLang="en-US" baseline="0" dirty="0"/>
              <a:t>요소와 버튼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마이크 조이스틱 마우스 등의 입력장치</a:t>
            </a:r>
            <a:r>
              <a:rPr lang="en-US" altLang="ko-KR" baseline="0" dirty="0"/>
              <a:t>, LED, CRT? </a:t>
            </a:r>
            <a:r>
              <a:rPr lang="ko-KR" altLang="en-US" baseline="0" dirty="0"/>
              <a:t>등의 출력 장치를 모두 포함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&gt; </a:t>
            </a:r>
            <a:r>
              <a:rPr lang="ko-KR" altLang="en-US" dirty="0" err="1"/>
              <a:t>크게보면</a:t>
            </a:r>
            <a:r>
              <a:rPr lang="ko-KR" altLang="en-US" dirty="0"/>
              <a:t> </a:t>
            </a:r>
            <a:r>
              <a:rPr lang="en-US" altLang="ko-KR" dirty="0" err="1"/>
              <a:t>hmi</a:t>
            </a:r>
            <a:r>
              <a:rPr lang="en-US" altLang="ko-KR" baseline="0" dirty="0"/>
              <a:t> </a:t>
            </a:r>
            <a:r>
              <a:rPr lang="ko-KR" altLang="en-US" baseline="0" dirty="0"/>
              <a:t>와 </a:t>
            </a:r>
            <a:r>
              <a:rPr lang="en-US" altLang="ko-KR" baseline="0" dirty="0" err="1"/>
              <a:t>scada</a:t>
            </a:r>
            <a:r>
              <a:rPr lang="ko-KR" altLang="en-US" baseline="0" dirty="0"/>
              <a:t>를 같이 어우를 수도 있지만 </a:t>
            </a:r>
            <a:r>
              <a:rPr lang="en-US" altLang="ko-KR" baseline="0" dirty="0"/>
              <a:t>.. </a:t>
            </a:r>
            <a:r>
              <a:rPr lang="ko-KR" altLang="en-US" baseline="0" dirty="0"/>
              <a:t>보통은 구분해서 부름</a:t>
            </a:r>
            <a:r>
              <a:rPr lang="en-US" altLang="ko-KR" baseline="0" dirty="0"/>
              <a:t>..</a:t>
            </a:r>
          </a:p>
          <a:p>
            <a:r>
              <a:rPr lang="en-US" altLang="ko-KR" baseline="0" dirty="0"/>
              <a:t>HMI</a:t>
            </a:r>
            <a:r>
              <a:rPr lang="ko-KR" altLang="en-US" baseline="0" dirty="0"/>
              <a:t>가 인터페이스 느낌으로 </a:t>
            </a:r>
            <a:r>
              <a:rPr lang="ko-KR" altLang="en-US" baseline="0" dirty="0" err="1"/>
              <a:t>불릴때는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스카다랑</a:t>
            </a:r>
            <a:r>
              <a:rPr lang="ko-KR" altLang="en-US" baseline="0" dirty="0"/>
              <a:t> 같은 뜻이 될 수 있지만 나눠서 생각하면 </a:t>
            </a:r>
            <a:r>
              <a:rPr lang="en-US" altLang="ko-KR" baseline="0" dirty="0"/>
              <a:t>HMI</a:t>
            </a:r>
            <a:r>
              <a:rPr lang="ko-KR" altLang="en-US" baseline="0" dirty="0"/>
              <a:t>는 </a:t>
            </a:r>
            <a:r>
              <a:rPr lang="ko-KR" altLang="en-US" baseline="0" dirty="0" err="1"/>
              <a:t>스카다</a:t>
            </a:r>
            <a:r>
              <a:rPr lang="ko-KR" altLang="en-US" baseline="0" dirty="0"/>
              <a:t> 보다는 조금 더 작은 공정을 모니터링 하는 것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dirty="0"/>
              <a:t>인버터와 </a:t>
            </a:r>
            <a:r>
              <a:rPr lang="ko-KR" altLang="en-US" dirty="0" err="1"/>
              <a:t>서보는</a:t>
            </a:r>
            <a:r>
              <a:rPr lang="ko-KR" altLang="en-US" dirty="0"/>
              <a:t> 모터의 일종이라고 볼 수 있는데</a:t>
            </a:r>
            <a:endParaRPr lang="en-US" altLang="ko-KR" dirty="0"/>
          </a:p>
          <a:p>
            <a:r>
              <a:rPr lang="ko-KR" altLang="en-US" dirty="0" err="1"/>
              <a:t>서보가</a:t>
            </a:r>
            <a:r>
              <a:rPr lang="ko-KR" altLang="en-US" dirty="0"/>
              <a:t> 조금 더 정밀함</a:t>
            </a:r>
            <a:r>
              <a:rPr lang="en-US" altLang="ko-KR" dirty="0"/>
              <a:t>. </a:t>
            </a:r>
            <a:r>
              <a:rPr lang="ko-KR" altLang="en-US" dirty="0"/>
              <a:t>그래서 요즘은 </a:t>
            </a:r>
            <a:r>
              <a:rPr lang="ko-KR" altLang="en-US" dirty="0" err="1"/>
              <a:t>서보로</a:t>
            </a:r>
            <a:r>
              <a:rPr lang="ko-KR" altLang="en-US" dirty="0"/>
              <a:t> 넘어가는</a:t>
            </a:r>
            <a:r>
              <a:rPr lang="ko-KR" altLang="en-US" baseline="0" dirty="0"/>
              <a:t> 추세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52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249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411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사용 산업분야 표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 err="1"/>
              <a:t>Ppt</a:t>
            </a:r>
            <a:r>
              <a:rPr lang="ko-KR" altLang="en-US" baseline="0" dirty="0"/>
              <a:t>의 표에 있는 것 처럼 다양한 산업분야의 다양한 곳에서 사용하는데</a:t>
            </a:r>
            <a:endParaRPr lang="en-US" altLang="ko-KR" baseline="0" dirty="0"/>
          </a:p>
          <a:p>
            <a:r>
              <a:rPr lang="ko-KR" altLang="en-US" baseline="0" dirty="0"/>
              <a:t>사실 산업분야를 나눌 필요가 없이 제조 기반의 모든 산업분야에서 사용한다고 해도 무방합니다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물론 제조가 아니더라도 많이 쓰지만</a:t>
            </a:r>
            <a:r>
              <a:rPr lang="en-US" altLang="ko-KR" baseline="0" dirty="0"/>
              <a:t>!!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자동화에도 꼭 필요한 존재</a:t>
            </a:r>
            <a:endParaRPr lang="en-US" altLang="ko-KR" baseline="0" dirty="0"/>
          </a:p>
          <a:p>
            <a:r>
              <a:rPr lang="ko-KR" altLang="en-US" baseline="0" dirty="0"/>
              <a:t>여러분이 만약 </a:t>
            </a:r>
            <a:r>
              <a:rPr lang="en-US" altLang="ko-KR" baseline="0" dirty="0"/>
              <a:t>PLC </a:t>
            </a:r>
            <a:r>
              <a:rPr lang="ko-KR" altLang="en-US" baseline="0" dirty="0"/>
              <a:t>엔지니어로 회사에 취업을 하게 된다면 출장을 정말 많이 </a:t>
            </a:r>
            <a:r>
              <a:rPr lang="ko-KR" altLang="en-US" baseline="0" dirty="0" err="1"/>
              <a:t>다닐거예요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공장이 방방곡곡에 있기 때문에 고장이나 기술지원이 필요하면 여러분께서 해당 지역으로 가야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만약 여러분께서 거제도에 사시는 할아버지께 물고기 양식장을 하는 곳에 온도를 맞춰주는 </a:t>
            </a:r>
            <a:r>
              <a:rPr lang="en-US" altLang="ko-KR" baseline="0" dirty="0"/>
              <a:t>PLC </a:t>
            </a:r>
            <a:r>
              <a:rPr lang="ko-KR" altLang="en-US" baseline="0" dirty="0"/>
              <a:t>프로그래밍을 했다면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기술을 추가하거나 고장이 나면 거제도에 내려가서 봐주고 해야겠지요</a:t>
            </a:r>
            <a:r>
              <a:rPr lang="en-US" altLang="ko-KR" baseline="0" dirty="0"/>
              <a:t>?(</a:t>
            </a:r>
            <a:r>
              <a:rPr lang="ko-KR" altLang="en-US" baseline="0" dirty="0"/>
              <a:t>이게 맞나</a:t>
            </a:r>
            <a:r>
              <a:rPr lang="en-US" altLang="ko-KR" baseline="0" dirty="0"/>
              <a:t>?)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해외출장도 많다고 하니 </a:t>
            </a:r>
            <a:r>
              <a:rPr lang="en-US" altLang="ko-KR" baseline="0" dirty="0"/>
              <a:t>PLC </a:t>
            </a:r>
            <a:r>
              <a:rPr lang="ko-KR" altLang="en-US" baseline="0" dirty="0"/>
              <a:t>관심 있으신 분들은 참고하면 좋을 듯 합니다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조금 읽어주면서 어디에 쓰는지 알아보기</a:t>
            </a:r>
            <a:endParaRPr lang="en-US" altLang="ko-KR" baseline="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baseline="0" dirty="0">
                <a:sym typeface="Wingdings" panose="05000000000000000000" pitchFamily="2" charset="2"/>
              </a:rPr>
              <a:t>가능하면 어디에서 쓰는지 찾아보라고 하고 </a:t>
            </a:r>
            <a:r>
              <a:rPr lang="ko-KR" altLang="en-US" baseline="0" dirty="0" err="1">
                <a:sym typeface="Wingdings" panose="05000000000000000000" pitchFamily="2" charset="2"/>
              </a:rPr>
              <a:t>슬랙으로</a:t>
            </a:r>
            <a:r>
              <a:rPr lang="ko-KR" altLang="en-US" baseline="0" dirty="0">
                <a:sym typeface="Wingdings" panose="05000000000000000000" pitchFamily="2" charset="2"/>
              </a:rPr>
              <a:t> 댓글 남기기</a:t>
            </a:r>
            <a:r>
              <a:rPr lang="en-US" altLang="ko-KR" baseline="0" dirty="0">
                <a:sym typeface="Wingdings" panose="05000000000000000000" pitchFamily="2" charset="2"/>
              </a:rPr>
              <a:t>!</a:t>
            </a:r>
            <a:endParaRPr lang="en-US" altLang="ko-KR" baseline="0" dirty="0"/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baseline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baseline="0" dirty="0"/>
              <a:t>(</a:t>
            </a:r>
            <a:r>
              <a:rPr lang="ko-KR" altLang="en-US" baseline="0" dirty="0" err="1"/>
              <a:t>다음장</a:t>
            </a:r>
            <a:r>
              <a:rPr lang="ko-KR" altLang="en-US" baseline="0" dirty="0"/>
              <a:t> 정의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8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모듈형은 전원</a:t>
            </a:r>
            <a:r>
              <a:rPr lang="en-US" altLang="ko-KR" dirty="0"/>
              <a:t>, CPU</a:t>
            </a:r>
            <a:r>
              <a:rPr lang="ko-KR" altLang="en-US" dirty="0"/>
              <a:t>를 포함하여 필요한 기능을 모듈 단위로 추가하여 사용 가능한 일반적인 </a:t>
            </a:r>
            <a:r>
              <a:rPr lang="en-US" altLang="ko-KR" dirty="0"/>
              <a:t>PLC </a:t>
            </a:r>
            <a:r>
              <a:rPr lang="ko-KR" altLang="en-US" dirty="0"/>
              <a:t>형태</a:t>
            </a:r>
            <a:endParaRPr lang="en-US" altLang="ko-KR" dirty="0"/>
          </a:p>
          <a:p>
            <a:r>
              <a:rPr lang="ko-KR" altLang="en-US" dirty="0"/>
              <a:t>확장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블록형</a:t>
            </a:r>
            <a:r>
              <a:rPr lang="en-US" altLang="ko-KR" dirty="0"/>
              <a:t>(</a:t>
            </a:r>
            <a:r>
              <a:rPr lang="ko-KR" altLang="en-US" dirty="0"/>
              <a:t>일체형</a:t>
            </a:r>
            <a:r>
              <a:rPr lang="en-US" altLang="ko-KR" dirty="0"/>
              <a:t>)</a:t>
            </a:r>
            <a:r>
              <a:rPr lang="ko-KR" altLang="en-US" dirty="0"/>
              <a:t>은 소형 </a:t>
            </a:r>
            <a:r>
              <a:rPr lang="en-US" altLang="ko-KR" dirty="0"/>
              <a:t>PLC</a:t>
            </a:r>
            <a:r>
              <a:rPr lang="ko-KR" altLang="en-US" dirty="0"/>
              <a:t>라고도 하며 전원</a:t>
            </a:r>
            <a:r>
              <a:rPr lang="en-US" altLang="ko-KR" dirty="0"/>
              <a:t>, CPU, </a:t>
            </a:r>
            <a:r>
              <a:rPr lang="ko-KR" altLang="en-US" dirty="0"/>
              <a:t>입출력 모듈이 필요에 맞게 내장된 형태 </a:t>
            </a:r>
            <a:endParaRPr lang="en-US" altLang="ko-KR" dirty="0"/>
          </a:p>
          <a:p>
            <a:r>
              <a:rPr lang="ko-KR" altLang="en-US" dirty="0"/>
              <a:t>모듈 확장이 가능하기는 하지만</a:t>
            </a:r>
            <a:r>
              <a:rPr lang="en-US" altLang="ko-KR" dirty="0"/>
              <a:t>, </a:t>
            </a:r>
            <a:r>
              <a:rPr lang="ko-KR" altLang="en-US" dirty="0"/>
              <a:t>모듈형처럼 자유롭게 사양을 변경할 수는 없음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“</a:t>
            </a:r>
            <a:r>
              <a:rPr lang="ko-KR" altLang="en-US" baseline="0" dirty="0"/>
              <a:t>다른 기능을 추가하기 힘들며</a:t>
            </a:r>
            <a:r>
              <a:rPr lang="en-US" altLang="ko-KR" baseline="0" dirty="0"/>
              <a:t>”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그러므로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확장성이 요구되는 설비</a:t>
            </a:r>
            <a:r>
              <a:rPr lang="en-US" altLang="ko-KR" baseline="0" dirty="0"/>
              <a:t>”</a:t>
            </a:r>
            <a:r>
              <a:rPr lang="ko-KR" altLang="en-US" baseline="0" dirty="0"/>
              <a:t>에는 사용하면 안됨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49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40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2903D-2877-1BAA-F45A-7E583C128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22790-C31C-AD9A-35E4-C0A8B0886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E77A77-93A2-A274-9DA8-DA521D345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가 좋으면 연결할 수 있는 접점수도 많고 처리속도도 높고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92375-DF77-F73C-E416-938F424C4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949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수업에서는 모듈형 </a:t>
            </a:r>
            <a:r>
              <a:rPr lang="en-US" altLang="ko-KR" dirty="0"/>
              <a:t>PLC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34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82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P01_</a:t>
            </a:r>
            <a:r>
              <a:rPr lang="ko-KR" altLang="en-US"/>
              <a:t>개요</a:t>
            </a:r>
            <a:r>
              <a:rPr lang="en-US" altLang="ko-KR"/>
              <a:t>18</a:t>
            </a:r>
            <a:r>
              <a:rPr lang="ko-KR" altLang="en-US" dirty="0"/>
              <a:t>페이지부터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93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PLC</a:t>
            </a:r>
            <a:r>
              <a:rPr lang="ko-KR" altLang="en-US" dirty="0"/>
              <a:t>는 마이크로프로세서</a:t>
            </a:r>
            <a:r>
              <a:rPr lang="en-US" altLang="ko-KR" dirty="0"/>
              <a:t>(microprocessor) </a:t>
            </a:r>
            <a:r>
              <a:rPr lang="ko-KR" altLang="en-US" dirty="0"/>
              <a:t>및 메모리를 중심으로 구성되어 인간의 두뇌 역할을 하는 중앙처리장치</a:t>
            </a:r>
            <a:r>
              <a:rPr lang="en-US" altLang="ko-KR" dirty="0"/>
              <a:t>(CPU), </a:t>
            </a:r>
            <a:r>
              <a:rPr lang="ko-KR" altLang="en-US" dirty="0"/>
              <a:t>외부 기기와의 신호를 연결시켜 주는 입</a:t>
            </a:r>
            <a:r>
              <a:rPr lang="en-US" altLang="ko-KR" dirty="0"/>
              <a:t>·</a:t>
            </a:r>
            <a:r>
              <a:rPr lang="ko-KR" altLang="en-US" dirty="0" err="1"/>
              <a:t>출력부</a:t>
            </a:r>
            <a:r>
              <a:rPr lang="en-US" altLang="ko-KR" dirty="0"/>
              <a:t>, </a:t>
            </a:r>
            <a:r>
              <a:rPr lang="ko-KR" altLang="en-US" dirty="0"/>
              <a:t>각 부에 전원을 공급하는 </a:t>
            </a:r>
            <a:r>
              <a:rPr lang="ko-KR" altLang="en-US" dirty="0" err="1"/>
              <a:t>전원부</a:t>
            </a:r>
            <a:r>
              <a:rPr lang="en-US" altLang="ko-KR" dirty="0"/>
              <a:t>, PLC</a:t>
            </a:r>
            <a:r>
              <a:rPr lang="ko-KR" altLang="en-US" dirty="0"/>
              <a:t>내의 메모리에 프로그램을 기록하는 주변 장치로 구성되어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 err="1"/>
              <a:t>입력부</a:t>
            </a:r>
            <a:r>
              <a:rPr lang="en-US" altLang="ko-KR" dirty="0"/>
              <a:t>, </a:t>
            </a:r>
            <a:r>
              <a:rPr lang="ko-KR" altLang="en-US" dirty="0" err="1"/>
              <a:t>출력부</a:t>
            </a:r>
            <a:r>
              <a:rPr lang="en-US" altLang="ko-KR" dirty="0"/>
              <a:t>, CPU, memory]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69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PLC</a:t>
            </a:r>
            <a:r>
              <a:rPr lang="ko-KR" altLang="en-US" dirty="0"/>
              <a:t>의 </a:t>
            </a:r>
            <a:r>
              <a:rPr lang="ko-KR" altLang="en-US" dirty="0" err="1"/>
              <a:t>입출력부는</a:t>
            </a:r>
            <a:r>
              <a:rPr lang="ko-KR" altLang="en-US" dirty="0"/>
              <a:t> 현장의 기기에 직접 접속하여 사용합니다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PLC </a:t>
            </a:r>
            <a:r>
              <a:rPr lang="ko-KR" altLang="en-US" dirty="0"/>
              <a:t>내부는 </a:t>
            </a:r>
            <a:r>
              <a:rPr lang="en-US" altLang="ko-KR" dirty="0"/>
              <a:t>DC5V </a:t>
            </a:r>
            <a:r>
              <a:rPr lang="ko-KR" altLang="en-US" dirty="0"/>
              <a:t>의 전원</a:t>
            </a:r>
            <a:r>
              <a:rPr lang="en-US" altLang="ko-KR" dirty="0"/>
              <a:t>(TTL </a:t>
            </a:r>
            <a:r>
              <a:rPr lang="ko-KR" altLang="en-US" dirty="0"/>
              <a:t>레벨</a:t>
            </a:r>
            <a:r>
              <a:rPr lang="en-US" altLang="ko-KR" dirty="0"/>
              <a:t>)</a:t>
            </a:r>
            <a:r>
              <a:rPr lang="ko-KR" altLang="en-US" dirty="0"/>
              <a:t>을 사용하지만 입</a:t>
            </a:r>
            <a:r>
              <a:rPr lang="en-US" altLang="ko-KR" dirty="0"/>
              <a:t>/</a:t>
            </a:r>
            <a:r>
              <a:rPr lang="ko-KR" altLang="en-US" dirty="0"/>
              <a:t>출력부는 </a:t>
            </a:r>
            <a:r>
              <a:rPr lang="en-US" altLang="ko-KR" dirty="0"/>
              <a:t>DC24V </a:t>
            </a:r>
            <a:r>
              <a:rPr lang="ko-KR" altLang="en-US" dirty="0"/>
              <a:t>또는 </a:t>
            </a:r>
            <a:r>
              <a:rPr lang="en-US" altLang="ko-KR" dirty="0"/>
              <a:t>AC110V, 220V </a:t>
            </a:r>
            <a:r>
              <a:rPr lang="ko-KR" altLang="en-US" dirty="0"/>
              <a:t>등의 높은 전압 레벨을 사용하므로 </a:t>
            </a:r>
            <a:r>
              <a:rPr lang="en-US" altLang="ko-KR" dirty="0"/>
              <a:t>PLC </a:t>
            </a:r>
            <a:r>
              <a:rPr lang="ko-KR" altLang="en-US" dirty="0"/>
              <a:t>내부 회로 와 입</a:t>
            </a:r>
            <a:r>
              <a:rPr lang="en-US" altLang="ko-KR" dirty="0"/>
              <a:t>·</a:t>
            </a:r>
            <a:r>
              <a:rPr lang="ko-KR" altLang="en-US" dirty="0"/>
              <a:t>출력 회로의 접속</a:t>
            </a:r>
            <a:r>
              <a:rPr lang="en-US" altLang="ko-KR" dirty="0"/>
              <a:t>(Interface)</a:t>
            </a:r>
            <a:r>
              <a:rPr lang="ko-KR" altLang="en-US" dirty="0"/>
              <a:t>시 시스템 안정에 매우 많은 영향을 미치게 되므로</a:t>
            </a:r>
            <a:r>
              <a:rPr lang="en-US" altLang="ko-KR" dirty="0"/>
              <a:t>(</a:t>
            </a:r>
            <a:r>
              <a:rPr lang="ko-KR" altLang="en-US" dirty="0"/>
              <a:t>입출력 회로와 내부 회로의 </a:t>
            </a:r>
            <a:r>
              <a:rPr lang="ko-KR" altLang="en-US" dirty="0" err="1"/>
              <a:t>전압차가</a:t>
            </a:r>
            <a:r>
              <a:rPr lang="ko-KR" altLang="en-US" dirty="0"/>
              <a:t> 나서</a:t>
            </a:r>
            <a:r>
              <a:rPr lang="en-US" altLang="ko-KR" dirty="0"/>
              <a:t>…)</a:t>
            </a:r>
            <a:r>
              <a:rPr lang="en-US" altLang="ko-KR" baseline="0" dirty="0"/>
              <a:t> </a:t>
            </a:r>
          </a:p>
          <a:p>
            <a:r>
              <a:rPr lang="en-US" altLang="ko-KR" dirty="0"/>
              <a:t>PLC</a:t>
            </a:r>
            <a:r>
              <a:rPr lang="ko-KR" altLang="en-US" dirty="0"/>
              <a:t>의 </a:t>
            </a:r>
            <a:r>
              <a:rPr lang="ko-KR" altLang="en-US" dirty="0" err="1"/>
              <a:t>입출력부는</a:t>
            </a:r>
            <a:r>
              <a:rPr lang="ko-KR" altLang="en-US" dirty="0"/>
              <a:t> 다음과 같은 사항이 필수적으로 요구됩니다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3200" dirty="0" err="1"/>
              <a:t>입력부</a:t>
            </a:r>
            <a:r>
              <a:rPr lang="en-US" altLang="ko-KR" sz="3200" dirty="0"/>
              <a:t>/</a:t>
            </a:r>
            <a:r>
              <a:rPr lang="ko-KR" altLang="en-US" sz="3200" dirty="0" err="1"/>
              <a:t>출력부</a:t>
            </a:r>
            <a:endParaRPr lang="en-US" altLang="ko-KR" sz="3200" dirty="0"/>
          </a:p>
          <a:p>
            <a:pPr lvl="1"/>
            <a:r>
              <a:rPr lang="en-US" altLang="ko-KR" sz="2800" dirty="0"/>
              <a:t>PLC </a:t>
            </a:r>
            <a:r>
              <a:rPr lang="ko-KR" altLang="en-US" sz="2800" dirty="0"/>
              <a:t>의 </a:t>
            </a:r>
            <a:r>
              <a:rPr lang="ko-KR" altLang="en-US" sz="2800" dirty="0" err="1"/>
              <a:t>입출력부는</a:t>
            </a:r>
            <a:r>
              <a:rPr lang="ko-KR" altLang="en-US" sz="2800" dirty="0"/>
              <a:t> 현장의 기기에 직접 접속하여 사용</a:t>
            </a:r>
            <a:endParaRPr lang="en-US" altLang="ko-KR" sz="2800" dirty="0"/>
          </a:p>
          <a:p>
            <a:pPr lvl="1"/>
            <a:r>
              <a:rPr lang="en-US" altLang="ko-KR" sz="2800" dirty="0"/>
              <a:t>PLC </a:t>
            </a:r>
            <a:r>
              <a:rPr lang="ko-KR" altLang="en-US" sz="2800" dirty="0"/>
              <a:t>내부와</a:t>
            </a:r>
            <a:r>
              <a:rPr lang="en-US" altLang="ko-KR" sz="2800" dirty="0"/>
              <a:t> </a:t>
            </a:r>
            <a:r>
              <a:rPr lang="ko-KR" altLang="en-US" sz="2800" dirty="0"/>
              <a:t>달리 높은 전압 레벨을 사용하므로 </a:t>
            </a:r>
            <a:r>
              <a:rPr lang="en-US" altLang="ko-KR" sz="2800" dirty="0"/>
              <a:t>PLC  </a:t>
            </a:r>
            <a:r>
              <a:rPr lang="ko-KR" altLang="en-US" sz="2800" dirty="0"/>
              <a:t>내부와 입출력의 </a:t>
            </a:r>
            <a:r>
              <a:rPr lang="ko-KR" altLang="en-US" sz="2800" dirty="0" err="1"/>
              <a:t>접속시</a:t>
            </a:r>
            <a:r>
              <a:rPr lang="ko-KR" altLang="en-US" sz="2800" dirty="0"/>
              <a:t> 시스템 안정에 매우 많은 영향을 미침 </a:t>
            </a:r>
            <a:r>
              <a:rPr lang="en-US" altLang="ko-KR" sz="2800" dirty="0"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ym typeface="Wingdings" panose="05000000000000000000" pitchFamily="2" charset="2"/>
              </a:rPr>
              <a:t>요구사항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1. </a:t>
            </a:r>
            <a:r>
              <a:rPr lang="ko-KR" altLang="en-US" sz="2400" dirty="0">
                <a:sym typeface="Wingdings" panose="05000000000000000000" pitchFamily="2" charset="2"/>
              </a:rPr>
              <a:t>외부 기기와 전기적 규격이 일치해야 합니다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marL="914400" lvl="2" indent="0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2. </a:t>
            </a:r>
            <a:r>
              <a:rPr lang="ko-KR" altLang="en-US" sz="2400" dirty="0">
                <a:sym typeface="Wingdings" panose="05000000000000000000" pitchFamily="2" charset="2"/>
              </a:rPr>
              <a:t>외부 기기로부터 노이즈가 </a:t>
            </a:r>
            <a:r>
              <a:rPr lang="en-US" altLang="ko-KR" sz="2400" dirty="0">
                <a:sym typeface="Wingdings" panose="05000000000000000000" pitchFamily="2" charset="2"/>
              </a:rPr>
              <a:t>CPU</a:t>
            </a:r>
            <a:r>
              <a:rPr lang="ko-KR" altLang="en-US" sz="2400" dirty="0">
                <a:sym typeface="Wingdings" panose="05000000000000000000" pitchFamily="2" charset="2"/>
              </a:rPr>
              <a:t>쪽에 전달되지 않도록 해야 합니다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marL="914400" lvl="2" indent="0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3. </a:t>
            </a:r>
            <a:r>
              <a:rPr lang="ko-KR" altLang="en-US" sz="2400" dirty="0">
                <a:sym typeface="Wingdings" panose="05000000000000000000" pitchFamily="2" charset="2"/>
              </a:rPr>
              <a:t>외부 기기와의 접속이 용이해야 합니다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marL="914400" lvl="2" indent="0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4. </a:t>
            </a:r>
            <a:r>
              <a:rPr lang="ko-KR" altLang="en-US" sz="2400" dirty="0">
                <a:sym typeface="Wingdings" panose="05000000000000000000" pitchFamily="2" charset="2"/>
              </a:rPr>
              <a:t>입출력의 각 접점 상태를 감시할 수 있어야 합니다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  <a:endParaRPr lang="en-US" altLang="ko-KR" sz="2400" dirty="0"/>
          </a:p>
          <a:p>
            <a:br>
              <a:rPr lang="en-US" altLang="ko-KR" dirty="0"/>
            </a:br>
            <a:r>
              <a:rPr lang="en-US" altLang="ko-KR" dirty="0"/>
              <a:t>(LED </a:t>
            </a:r>
            <a:r>
              <a:rPr lang="ko-KR" altLang="en-US" dirty="0"/>
              <a:t>부착</a:t>
            </a:r>
            <a:r>
              <a:rPr lang="en-US" altLang="ko-KR" dirty="0"/>
              <a:t>) </a:t>
            </a:r>
            <a:r>
              <a:rPr lang="ko-KR" altLang="en-US" dirty="0" err="1"/>
              <a:t>입력부는</a:t>
            </a:r>
            <a:r>
              <a:rPr lang="ko-KR" altLang="en-US" dirty="0"/>
              <a:t> 외부 기기의 상태를 검출하거나 조작 </a:t>
            </a:r>
            <a:r>
              <a:rPr lang="en-US" altLang="ko-KR" dirty="0"/>
              <a:t>Panel</a:t>
            </a:r>
            <a:r>
              <a:rPr lang="ko-KR" altLang="en-US" dirty="0"/>
              <a:t>을 통해 외부 장치의 움직임을 지시하고 </a:t>
            </a:r>
            <a:r>
              <a:rPr lang="ko-KR" altLang="en-US" dirty="0" err="1"/>
              <a:t>출력부는</a:t>
            </a:r>
            <a:r>
              <a:rPr lang="ko-KR" altLang="en-US" dirty="0"/>
              <a:t> 외부 기기를 움직이거나 상태를 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59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입출력부는 입출력기기에 접속하여 기기에서의 신호를 </a:t>
            </a:r>
            <a:r>
              <a:rPr lang="en-US" altLang="ko-KR" dirty="0">
                <a:sym typeface="Wingdings" panose="05000000000000000000" pitchFamily="2" charset="2"/>
              </a:rPr>
              <a:t>CPU</a:t>
            </a:r>
            <a:r>
              <a:rPr lang="ko-KR" altLang="en-US" dirty="0">
                <a:sym typeface="Wingdings" panose="05000000000000000000" pitchFamily="2" charset="2"/>
              </a:rPr>
              <a:t>로 전송하는 장치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스위치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센서 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그림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입력 스위치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외부의 기기</a:t>
            </a:r>
            <a:r>
              <a:rPr lang="en-US" altLang="ko-KR" dirty="0"/>
              <a:t>(</a:t>
            </a:r>
            <a:r>
              <a:rPr lang="ko-KR" altLang="en-US" dirty="0"/>
              <a:t>전자 접촉기나 솔레노이드</a:t>
            </a:r>
            <a:r>
              <a:rPr lang="en-US" altLang="ko-KR" dirty="0"/>
              <a:t>) </a:t>
            </a:r>
            <a:r>
              <a:rPr lang="ko-KR" altLang="en-US" dirty="0" err="1"/>
              <a:t>유접점</a:t>
            </a:r>
            <a:r>
              <a:rPr lang="en-US" altLang="ko-KR" dirty="0"/>
              <a:t>, </a:t>
            </a:r>
            <a:r>
              <a:rPr lang="ko-KR" altLang="en-US" dirty="0"/>
              <a:t>직접 연결하는 것도 있고 </a:t>
            </a:r>
            <a:r>
              <a:rPr lang="ko-KR" altLang="en-US" dirty="0" err="1"/>
              <a:t>무접점식으로</a:t>
            </a:r>
            <a:r>
              <a:rPr lang="ko-KR" altLang="en-US" dirty="0"/>
              <a:t> 가능한 것도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SSR</a:t>
            </a:r>
            <a:r>
              <a:rPr lang="en-US" altLang="ko-KR" baseline="0" dirty="0"/>
              <a:t> (Solid State Relay) : </a:t>
            </a:r>
            <a:r>
              <a:rPr lang="ko-KR" altLang="en-US" baseline="0" dirty="0" err="1"/>
              <a:t>비접촉식</a:t>
            </a:r>
            <a:r>
              <a:rPr lang="ko-KR" altLang="en-US" baseline="0" dirty="0"/>
              <a:t> 전자 스위치</a:t>
            </a:r>
            <a:r>
              <a:rPr lang="en-US" altLang="ko-KR" baseline="0" dirty="0"/>
              <a:t>.. </a:t>
            </a:r>
          </a:p>
          <a:p>
            <a:r>
              <a:rPr lang="ko-KR" altLang="en-US" baseline="0" dirty="0"/>
              <a:t>릴레이출력은 </a:t>
            </a:r>
            <a:r>
              <a:rPr lang="ko-KR" altLang="en-US" baseline="0" dirty="0" err="1"/>
              <a:t>유접점</a:t>
            </a:r>
            <a:endParaRPr lang="en-US" altLang="ko-KR" baseline="0" dirty="0"/>
          </a:p>
          <a:p>
            <a:r>
              <a:rPr lang="ko-KR" altLang="en-US" baseline="0" dirty="0"/>
              <a:t>트랜지스터와 </a:t>
            </a:r>
            <a:r>
              <a:rPr lang="en-US" altLang="ko-KR" baseline="0" dirty="0"/>
              <a:t>SSR</a:t>
            </a:r>
            <a:r>
              <a:rPr lang="ko-KR" altLang="en-US" baseline="0" dirty="0"/>
              <a:t>은 </a:t>
            </a:r>
            <a:r>
              <a:rPr lang="ko-KR" altLang="en-US" baseline="0" dirty="0" err="1"/>
              <a:t>무접점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&lt;</a:t>
            </a:r>
            <a:r>
              <a:rPr lang="ko-KR" altLang="en-US" baseline="0" dirty="0"/>
              <a:t>그림</a:t>
            </a:r>
            <a:r>
              <a:rPr lang="en-US" altLang="ko-KR" baseline="0" dirty="0"/>
              <a:t>: </a:t>
            </a:r>
            <a:r>
              <a:rPr lang="ko-KR" altLang="en-US" baseline="0" dirty="0"/>
              <a:t>릴레이 종류</a:t>
            </a:r>
            <a:r>
              <a:rPr lang="en-US" altLang="ko-KR" baseline="0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093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PLC</a:t>
            </a:r>
            <a:r>
              <a:rPr lang="ko-KR" altLang="en-US" sz="1200" dirty="0"/>
              <a:t>의 두뇌에 해당하는 부분</a:t>
            </a:r>
            <a:endParaRPr lang="en-US" altLang="ko-KR" sz="1200" dirty="0"/>
          </a:p>
          <a:p>
            <a:r>
              <a:rPr lang="ko-KR" altLang="en-US" sz="1200" dirty="0"/>
              <a:t>메모리에 저장되어 있는 프로그램을 해독하여 실행</a:t>
            </a:r>
            <a:endParaRPr lang="en-US" altLang="ko-KR" sz="1200" dirty="0"/>
          </a:p>
          <a:p>
            <a:r>
              <a:rPr lang="en-US" altLang="ko-KR" sz="1200" dirty="0"/>
              <a:t>CPU</a:t>
            </a:r>
            <a:r>
              <a:rPr lang="ko-KR" altLang="en-US" sz="1200" dirty="0"/>
              <a:t>는 매우 빠른 속도로 반복 실행하면서 모든 정보는 이진수로 처리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우리가 프로그래밍을 해둔 프로그램은 메모리에 보관되어 있는데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처음부터 끝까지 한 번 읽는 것을 스캔이라고 부르고</a:t>
            </a:r>
            <a:r>
              <a:rPr lang="en-US" altLang="ko-KR" sz="1200" dirty="0"/>
              <a:t>, </a:t>
            </a:r>
            <a:r>
              <a:rPr lang="ko-KR" altLang="en-US" sz="1200" dirty="0"/>
              <a:t>프로그램 하나의 사이사이를 스텝이라고 함</a:t>
            </a:r>
            <a:endParaRPr lang="en-US" altLang="ko-KR" sz="1200" dirty="0"/>
          </a:p>
          <a:p>
            <a:r>
              <a:rPr lang="en-US" altLang="ko-KR" sz="1200" dirty="0"/>
              <a:t>plc</a:t>
            </a:r>
            <a:r>
              <a:rPr lang="ko-KR" altLang="en-US" sz="1200" dirty="0"/>
              <a:t>는 동작할 때 여러 번의 스캔에 걸쳐서 동작됨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86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200"/>
              <a:t>ROM (read only memory)</a:t>
            </a:r>
          </a:p>
          <a:p>
            <a:pPr lvl="1"/>
            <a:r>
              <a:rPr lang="ko-KR" altLang="en-US" sz="2800"/>
              <a:t>읽기 전용</a:t>
            </a:r>
            <a:r>
              <a:rPr lang="en-US" altLang="ko-KR" sz="2800"/>
              <a:t>, </a:t>
            </a:r>
            <a:r>
              <a:rPr lang="ko-KR" altLang="en-US" sz="2800"/>
              <a:t>메모리 내용 변경 불가</a:t>
            </a:r>
            <a:endParaRPr lang="en-US" altLang="ko-KR" sz="2800"/>
          </a:p>
          <a:p>
            <a:pPr lvl="1"/>
            <a:r>
              <a:rPr lang="ko-KR" altLang="en-US" sz="2800"/>
              <a:t>한 번 작성한 후에 변경되지 않는</a:t>
            </a:r>
            <a:r>
              <a:rPr lang="en-US" altLang="ko-KR" sz="2800"/>
              <a:t>, </a:t>
            </a:r>
            <a:r>
              <a:rPr lang="ko-KR" altLang="en-US" sz="2800"/>
              <a:t>시스템 관련 프로그램 저장</a:t>
            </a:r>
            <a:endParaRPr lang="en-US" altLang="ko-KR" sz="2800"/>
          </a:p>
          <a:p>
            <a:pPr lvl="1"/>
            <a:r>
              <a:rPr lang="ko-KR" altLang="en-US" sz="2800"/>
              <a:t>한 번 저장하면 전원이 끊어져도 메모리의 내용이 그대로 보존 </a:t>
            </a:r>
            <a:r>
              <a:rPr lang="en-US" altLang="ko-KR" sz="2800"/>
              <a:t>(</a:t>
            </a:r>
            <a:r>
              <a:rPr lang="ko-KR" altLang="en-US" sz="2800"/>
              <a:t>비휘발성</a:t>
            </a:r>
            <a:r>
              <a:rPr lang="en-US" altLang="ko-KR" sz="2800"/>
              <a:t>)</a:t>
            </a:r>
            <a:endParaRPr lang="en-US" altLang="ko-KR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3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관련 프로그램들이 롬에</a:t>
            </a:r>
            <a:r>
              <a:rPr lang="en-US" altLang="ko-KR" dirty="0"/>
              <a:t> </a:t>
            </a:r>
            <a:r>
              <a:rPr lang="ko-KR" altLang="en-US" dirty="0"/>
              <a:t>저장되어 있음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PLC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명령어를 실행시켜주는 명령어 관련 프로그램과 자기 진단 </a:t>
            </a:r>
            <a:r>
              <a:rPr lang="ko-KR" altLang="en-US" dirty="0" err="1"/>
              <a:t>기능등과</a:t>
            </a:r>
            <a:r>
              <a:rPr lang="ko-KR" altLang="en-US" dirty="0"/>
              <a:t> 같이 </a:t>
            </a:r>
            <a:r>
              <a:rPr lang="en-US" altLang="ko-KR" dirty="0"/>
              <a:t>PLC </a:t>
            </a:r>
            <a:r>
              <a:rPr lang="ko-KR" altLang="en-US" dirty="0" err="1"/>
              <a:t>동작시</a:t>
            </a:r>
            <a:r>
              <a:rPr lang="ko-KR" altLang="en-US" dirty="0"/>
              <a:t> 발생하는 오류나 에러 등을 체크해주는 프로그램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XG5000</a:t>
            </a:r>
            <a:r>
              <a:rPr lang="en-US" altLang="ko-KR" baseline="0" dirty="0"/>
              <a:t> </a:t>
            </a:r>
            <a:r>
              <a:rPr lang="ko-KR" altLang="en-US" baseline="0" dirty="0"/>
              <a:t>과의 통신을 담당하는 프로그램</a:t>
            </a: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 err="1"/>
              <a:t>기타등등</a:t>
            </a: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시스템 관련 프로그램은 제작회사에서 </a:t>
            </a:r>
            <a:r>
              <a:rPr lang="en-US" altLang="ko-KR" baseline="0" dirty="0">
                <a:sym typeface="Wingdings" panose="05000000000000000000" pitchFamily="2" charset="2"/>
              </a:rPr>
              <a:t>ROM</a:t>
            </a:r>
            <a:r>
              <a:rPr lang="ko-KR" altLang="en-US" baseline="0" dirty="0">
                <a:sym typeface="Wingdings" panose="05000000000000000000" pitchFamily="2" charset="2"/>
              </a:rPr>
              <a:t>에 </a:t>
            </a:r>
            <a:r>
              <a:rPr lang="ko-KR" altLang="en-US" baseline="0" dirty="0" err="1">
                <a:sym typeface="Wingdings" panose="05000000000000000000" pitchFamily="2" charset="2"/>
              </a:rPr>
              <a:t>저장해둡니다</a:t>
            </a:r>
            <a:r>
              <a:rPr lang="en-US" altLang="ko-KR" baseline="0" dirty="0">
                <a:sym typeface="Wingdings" panose="05000000000000000000" pitchFamily="2" charset="2"/>
              </a:rPr>
              <a:t>. (</a:t>
            </a:r>
            <a:r>
              <a:rPr lang="ko-KR" altLang="en-US" baseline="0" dirty="0">
                <a:sym typeface="Wingdings" panose="05000000000000000000" pitchFamily="2" charset="2"/>
              </a:rPr>
              <a:t>파워를 온</a:t>
            </a:r>
            <a:r>
              <a:rPr lang="en-US" altLang="ko-KR" baseline="0" dirty="0">
                <a:sym typeface="Wingdings" panose="05000000000000000000" pitchFamily="2" charset="2"/>
              </a:rPr>
              <a:t>/</a:t>
            </a:r>
            <a:r>
              <a:rPr lang="ko-KR" altLang="en-US" baseline="0" dirty="0" err="1">
                <a:sym typeface="Wingdings" panose="05000000000000000000" pitchFamily="2" charset="2"/>
              </a:rPr>
              <a:t>오프해도</a:t>
            </a:r>
            <a:r>
              <a:rPr lang="ko-KR" altLang="en-US" baseline="0" dirty="0">
                <a:sym typeface="Wingdings" panose="05000000000000000000" pitchFamily="2" charset="2"/>
              </a:rPr>
              <a:t> 지워지지 않도록</a:t>
            </a:r>
            <a:r>
              <a:rPr lang="en-US" altLang="ko-KR" baseline="0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33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데이터들은 램에 저장됨</a:t>
            </a:r>
            <a:r>
              <a:rPr lang="en-US" altLang="ko-KR" dirty="0"/>
              <a:t>,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데이터</a:t>
            </a:r>
            <a:r>
              <a:rPr lang="en-US" altLang="ko-KR" baseline="0" dirty="0"/>
              <a:t> </a:t>
            </a:r>
            <a:r>
              <a:rPr lang="ko-KR" altLang="en-US" baseline="0" dirty="0"/>
              <a:t>메모리는 입출력 릴레이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보조 릴레이</a:t>
            </a:r>
            <a:r>
              <a:rPr lang="en-US" altLang="ko-KR" baseline="0" dirty="0"/>
              <a:t>, </a:t>
            </a:r>
            <a:r>
              <a:rPr lang="ko-KR" altLang="en-US" baseline="0" dirty="0"/>
              <a:t>타이머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카운터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접점 상태 및 설정 값</a:t>
            </a:r>
            <a:r>
              <a:rPr lang="en-US" altLang="ko-KR" baseline="0" dirty="0"/>
              <a:t>, </a:t>
            </a:r>
            <a:r>
              <a:rPr lang="ko-KR" altLang="en-US" baseline="0" dirty="0"/>
              <a:t>현재 값 등의 정보가 저장되는 영역으로 정보가 수시로 바뀌므로</a:t>
            </a:r>
            <a:r>
              <a:rPr lang="en-US" altLang="ko-KR" baseline="0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전원이 꺼져도 지워지지 않게 하기 위해서는 램 일부영역을 </a:t>
            </a:r>
            <a:r>
              <a:rPr lang="ko-KR" altLang="en-US" dirty="0" err="1"/>
              <a:t>비휘발성으로</a:t>
            </a:r>
            <a:r>
              <a:rPr lang="ko-KR" altLang="en-US" dirty="0"/>
              <a:t> </a:t>
            </a:r>
            <a:r>
              <a:rPr lang="ko-KR" altLang="en-US" dirty="0" err="1"/>
              <a:t>사용가능하게</a:t>
            </a:r>
            <a:r>
              <a:rPr lang="ko-KR" altLang="en-US" dirty="0"/>
              <a:t> 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프로그램이 완성되면 롬에 기록해서 실행할 수 있는데 이것을 롬 운전이라고 한다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대답</a:t>
            </a:r>
            <a:r>
              <a:rPr lang="en-US" altLang="ko-KR" dirty="0"/>
              <a:t>&gt;&gt; RAM </a:t>
            </a:r>
            <a:r>
              <a:rPr lang="ko-KR" altLang="en-US" dirty="0"/>
              <a:t>영역의 일부를 전원이 </a:t>
            </a:r>
            <a:r>
              <a:rPr lang="ko-KR" altLang="en-US" dirty="0" err="1"/>
              <a:t>오프되어도</a:t>
            </a:r>
            <a:r>
              <a:rPr lang="ko-KR" altLang="en-US" dirty="0"/>
              <a:t> 배터리에 의해 필요한 전원을 공급하여 메모리의 내용이 지워지지 않도록 하는 방법이 있음 </a:t>
            </a:r>
            <a:r>
              <a:rPr lang="en-US" altLang="ko-KR" dirty="0"/>
              <a:t>(battery backup) &gt;&gt; ram</a:t>
            </a:r>
            <a:r>
              <a:rPr lang="ko-KR" altLang="en-US" dirty="0"/>
              <a:t>의 일부 영역도 비휘발성으로 사용 가능</a:t>
            </a:r>
            <a:endParaRPr lang="en-US" altLang="ko-KR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391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첫날이니까 간단하게 </a:t>
            </a:r>
            <a:r>
              <a:rPr lang="ko-KR" altLang="en-US" dirty="0" err="1"/>
              <a:t>개념먼</a:t>
            </a:r>
            <a:r>
              <a:rPr lang="en-US" altLang="ko-KR" dirty="0"/>
              <a:t>,, </a:t>
            </a:r>
            <a:r>
              <a:rPr lang="ko-KR" altLang="en-US" dirty="0" err="1"/>
              <a:t>머나아나어ㅓ어어아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5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2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동작을 배우기 전에 </a:t>
            </a:r>
            <a:r>
              <a:rPr lang="en-US" altLang="ko-KR" dirty="0"/>
              <a:t>PLC </a:t>
            </a:r>
            <a:r>
              <a:rPr lang="ko-KR" altLang="en-US" dirty="0"/>
              <a:t>에는 어떤 프로그래밍 언어가 있는지부터</a:t>
            </a:r>
            <a:r>
              <a:rPr lang="en-US" altLang="ko-KR" dirty="0"/>
              <a:t>..</a:t>
            </a:r>
          </a:p>
          <a:p>
            <a:r>
              <a:rPr lang="en-US" altLang="ko-KR" dirty="0"/>
              <a:t>plc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래더</a:t>
            </a:r>
            <a:r>
              <a:rPr lang="ko-KR" altLang="en-US" baseline="0" dirty="0"/>
              <a:t> 다이어그램은 전기 회로를 사다리 모양으로 도식화하여 표현한 것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XGI</a:t>
            </a:r>
            <a:r>
              <a:rPr lang="ko-KR" altLang="en-US" baseline="0" dirty="0"/>
              <a:t>는 그렇게 제공하지만 </a:t>
            </a:r>
            <a:r>
              <a:rPr lang="en-US" altLang="ko-KR" baseline="0" dirty="0"/>
              <a:t>~ </a:t>
            </a:r>
            <a:r>
              <a:rPr lang="ko-KR" altLang="en-US" baseline="0" dirty="0"/>
              <a:t>우리는 어차피 </a:t>
            </a:r>
            <a:r>
              <a:rPr lang="en-US" altLang="ko-KR" baseline="0" dirty="0"/>
              <a:t>LADDER </a:t>
            </a:r>
            <a:r>
              <a:rPr lang="ko-KR" altLang="en-US" baseline="0" dirty="0"/>
              <a:t>프로그램만 배울 것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우리가 왜 </a:t>
            </a:r>
            <a:r>
              <a:rPr lang="ko-KR" altLang="en-US" baseline="0" dirty="0" err="1"/>
              <a:t>래더프로그램을</a:t>
            </a:r>
            <a:r>
              <a:rPr lang="ko-KR" altLang="en-US" baseline="0" dirty="0"/>
              <a:t> 배울까요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읽기 쉬워서</a:t>
            </a:r>
            <a:r>
              <a:rPr lang="en-US" altLang="ko-KR" baseline="0" dirty="0"/>
              <a:t>? </a:t>
            </a:r>
            <a:r>
              <a:rPr lang="ko-KR" altLang="en-US" baseline="0" dirty="0"/>
              <a:t>배우기 쉬워서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 err="1"/>
              <a:t>회로랑</a:t>
            </a:r>
            <a:r>
              <a:rPr lang="ko-KR" altLang="en-US" baseline="0" dirty="0"/>
              <a:t> 비슷해서</a:t>
            </a:r>
            <a:r>
              <a:rPr lang="en-US" altLang="ko-KR" baseline="0" dirty="0"/>
              <a:t>?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모두 맞는 말일 수 있지만 가장 범용적으로 사용하는 </a:t>
            </a:r>
            <a:r>
              <a:rPr lang="en-US" altLang="ko-KR" baseline="0" dirty="0"/>
              <a:t>PLC </a:t>
            </a:r>
            <a:r>
              <a:rPr lang="ko-KR" altLang="en-US" baseline="0" dirty="0"/>
              <a:t>프로그래밍 언어이기 때문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473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입출력기기의 올바른 배선과 프로그램 및 </a:t>
            </a:r>
            <a:r>
              <a:rPr lang="en-US" altLang="ko-KR" dirty="0"/>
              <a:t>PLC </a:t>
            </a:r>
            <a:r>
              <a:rPr lang="ko-KR" altLang="en-US" dirty="0"/>
              <a:t>제어</a:t>
            </a:r>
            <a:r>
              <a:rPr lang="en-US" altLang="ko-KR" dirty="0"/>
              <a:t> </a:t>
            </a:r>
            <a:r>
              <a:rPr lang="ko-KR" altLang="en-US" dirty="0"/>
              <a:t>특성에 대해서 이해해야 함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29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앞으로 </a:t>
            </a:r>
            <a:r>
              <a:rPr lang="ko-KR" altLang="en-US" dirty="0" err="1"/>
              <a:t>래더</a:t>
            </a:r>
            <a:r>
              <a:rPr lang="ko-KR" altLang="en-US" dirty="0"/>
              <a:t> 프로그래밍으로 작성한 프로그램을</a:t>
            </a:r>
            <a:endParaRPr lang="en-US" altLang="ko-KR" dirty="0"/>
          </a:p>
          <a:p>
            <a:r>
              <a:rPr lang="ko-KR" altLang="en-US" dirty="0"/>
              <a:t>처음부터 마지막까지 순차적으로 진행 후 출력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반복문을</a:t>
            </a:r>
            <a:r>
              <a:rPr lang="ko-KR" altLang="en-US" dirty="0"/>
              <a:t> 따로 쓰진 않지만 하나의 프로그램을 계속 반복하게 됨 </a:t>
            </a:r>
            <a:r>
              <a:rPr lang="en-US" altLang="ko-KR" dirty="0"/>
              <a:t>&gt;&gt; </a:t>
            </a:r>
            <a:r>
              <a:rPr lang="ko-KR" altLang="en-US" dirty="0"/>
              <a:t>반복 연산 방식</a:t>
            </a:r>
            <a:endParaRPr lang="en-US" altLang="ko-KR" dirty="0"/>
          </a:p>
          <a:p>
            <a:r>
              <a:rPr lang="ko-KR" altLang="en-US" dirty="0"/>
              <a:t>한바퀴를 </a:t>
            </a:r>
            <a:r>
              <a:rPr lang="en-US" altLang="ko-KR" dirty="0"/>
              <a:t>1</a:t>
            </a:r>
            <a:r>
              <a:rPr lang="ko-KR" altLang="en-US" dirty="0" err="1"/>
              <a:t>스캔타임</a:t>
            </a:r>
            <a:r>
              <a:rPr lang="en-US" altLang="ko-KR" dirty="0"/>
              <a:t>(1 </a:t>
            </a:r>
            <a:r>
              <a:rPr lang="ko-KR" altLang="en-US" dirty="0"/>
              <a:t>연산 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607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컨베이어 전원이나 </a:t>
            </a:r>
            <a:r>
              <a:rPr lang="ko-KR" altLang="en-US" dirty="0" err="1"/>
              <a:t>속도등의</a:t>
            </a:r>
            <a:r>
              <a:rPr lang="ko-KR" altLang="en-US" dirty="0"/>
              <a:t> 입력사항을 매 스캔마다 갱신</a:t>
            </a:r>
            <a:endParaRPr lang="en-US" altLang="ko-KR" dirty="0"/>
          </a:p>
          <a:p>
            <a:r>
              <a:rPr lang="ko-KR" altLang="en-US" dirty="0"/>
              <a:t>입력 모듈을 통해 입력되는 정보들을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ko-KR" altLang="en-US" dirty="0"/>
              <a:t>입력 이미지 영역으로 복사</a:t>
            </a:r>
            <a:endParaRPr lang="en-US" altLang="ko-KR" dirty="0"/>
          </a:p>
          <a:p>
            <a:r>
              <a:rPr lang="ko-KR" altLang="en-US" dirty="0"/>
              <a:t>입력 </a:t>
            </a:r>
            <a:r>
              <a:rPr lang="ko-KR" altLang="en-US" dirty="0" err="1"/>
              <a:t>리프레시</a:t>
            </a:r>
            <a:r>
              <a:rPr lang="en-US" altLang="ko-KR" dirty="0"/>
              <a:t>? </a:t>
            </a:r>
            <a:r>
              <a:rPr lang="ko-KR" altLang="en-US" dirty="0"/>
              <a:t>입력 영역의 데이터를 입력 이미지 영역으로 복사하는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 </a:t>
            </a:r>
            <a:r>
              <a:rPr lang="ko-KR" altLang="en-US" dirty="0"/>
              <a:t>프로그램 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/>
              <a:t>프로그램의 결과를 출력 모듈 </a:t>
            </a:r>
            <a:r>
              <a:rPr lang="ko-KR" altLang="en-US" dirty="0" err="1"/>
              <a:t>접점로</a:t>
            </a:r>
            <a:r>
              <a:rPr lang="ko-KR" altLang="en-US" dirty="0"/>
              <a:t> 전달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3~4 </a:t>
            </a:r>
            <a:r>
              <a:rPr lang="ko-KR" altLang="en-US" dirty="0"/>
              <a:t>출력</a:t>
            </a:r>
            <a:r>
              <a:rPr lang="en-US" altLang="ko-KR" dirty="0"/>
              <a:t> </a:t>
            </a:r>
            <a:r>
              <a:rPr lang="ko-KR" altLang="en-US" dirty="0"/>
              <a:t>이미지 영역 </a:t>
            </a:r>
            <a:r>
              <a:rPr lang="ko-KR" altLang="en-US" dirty="0" err="1"/>
              <a:t>리프레시</a:t>
            </a:r>
            <a:r>
              <a:rPr lang="ko-KR" altLang="en-US" dirty="0"/>
              <a:t> 과정과 </a:t>
            </a:r>
            <a:r>
              <a:rPr lang="ko-KR" altLang="en-US" dirty="0" err="1"/>
              <a:t>엔드처리</a:t>
            </a:r>
            <a:r>
              <a:rPr lang="ko-KR" altLang="en-US" dirty="0"/>
              <a:t> 사이에는 자가진단을함</a:t>
            </a:r>
            <a:endParaRPr lang="en-US" altLang="ko-KR" dirty="0"/>
          </a:p>
          <a:p>
            <a:r>
              <a:rPr lang="ko-KR" altLang="en-US" dirty="0"/>
              <a:t>자가진단</a:t>
            </a:r>
            <a:r>
              <a:rPr lang="en-US" altLang="ko-KR" dirty="0"/>
              <a:t>? </a:t>
            </a:r>
            <a:r>
              <a:rPr lang="ko-KR" altLang="en-US" dirty="0"/>
              <a:t>출력 영역에 저장되어 있는 결과를 바로 수행하지 않고 시스템 상의 오류가 있는지 확인하는 과정</a:t>
            </a:r>
            <a:endParaRPr lang="en-US" altLang="ko-KR" dirty="0"/>
          </a:p>
          <a:p>
            <a:r>
              <a:rPr lang="ko-KR" altLang="en-US" dirty="0"/>
              <a:t>오류가 확인되면 동작을 멈추고 </a:t>
            </a:r>
            <a:r>
              <a:rPr lang="ko-KR" altLang="en-US" dirty="0" err="1"/>
              <a:t>에러메세지</a:t>
            </a:r>
            <a:r>
              <a:rPr lang="ko-KR" altLang="en-US" dirty="0"/>
              <a:t> 전달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이후</a:t>
            </a:r>
            <a:r>
              <a:rPr lang="en-US" altLang="ko-KR" dirty="0"/>
              <a:t>&gt;&gt; </a:t>
            </a:r>
            <a:r>
              <a:rPr lang="ko-KR" altLang="en-US" dirty="0"/>
              <a:t>엔드 처리 과정이 끝나면 다시 입력 </a:t>
            </a:r>
            <a:r>
              <a:rPr lang="ko-KR" altLang="en-US" dirty="0" err="1"/>
              <a:t>리프레시를</a:t>
            </a:r>
            <a:r>
              <a:rPr lang="ko-KR" altLang="en-US" dirty="0"/>
              <a:t> 실시함으로써 반복 연산을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실질적인 출력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56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620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 연산 결과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메모리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출력 메모리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내부 메모리 에 저장하게 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144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런 상태</a:t>
            </a:r>
            <a:r>
              <a:rPr lang="en-US" altLang="ko-KR" dirty="0"/>
              <a:t>? </a:t>
            </a:r>
            <a:r>
              <a:rPr lang="ko-KR" altLang="en-US" dirty="0"/>
              <a:t>그냥 프로그램이 동작하고 있는 상태라고 이해하면 됨</a:t>
            </a:r>
            <a:r>
              <a:rPr lang="en-US" altLang="ko-KR" dirty="0"/>
              <a:t>. </a:t>
            </a:r>
            <a:r>
              <a:rPr lang="ko-KR" altLang="en-US" dirty="0"/>
              <a:t>직접 프로그램을 </a:t>
            </a:r>
            <a:r>
              <a:rPr lang="ko-KR" altLang="en-US" dirty="0" err="1"/>
              <a:t>짜다보면</a:t>
            </a:r>
            <a:r>
              <a:rPr lang="ko-KR" altLang="en-US" dirty="0"/>
              <a:t> 무슨 말인지 이해가 바로 될 것</a:t>
            </a:r>
            <a:r>
              <a:rPr lang="en-US" altLang="ko-KR" dirty="0"/>
              <a:t>..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태스크 프로그램</a:t>
            </a:r>
            <a:r>
              <a:rPr lang="en-US" altLang="ko-KR" dirty="0"/>
              <a:t>: </a:t>
            </a:r>
            <a:r>
              <a:rPr lang="ko-KR" altLang="en-US" dirty="0"/>
              <a:t>스캔 프로그램 연산을 수행하는 도중에 태스크 프로그램의 </a:t>
            </a:r>
            <a:r>
              <a:rPr lang="ko-KR" altLang="en-US" dirty="0" err="1"/>
              <a:t>실행조건이</a:t>
            </a:r>
            <a:r>
              <a:rPr lang="ko-KR" altLang="en-US" dirty="0"/>
              <a:t> 만족되면 스캔 프로그램의 연산을 멈추고 태스크 프로그램을 수행한 후 태스크 프로그램으로 전이하기 직전에 연산이 수행되던 스캔 프로그램의 위치로 복귀하여 스캔 프로그램 연산을 계속하게 됩니다</a:t>
            </a:r>
            <a:r>
              <a:rPr lang="en-US" altLang="ko-KR" dirty="0"/>
              <a:t>..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638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 연산 결과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메모리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출력 메모리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내부 메모리 에 저장하게 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892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0734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 연산 결과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메모리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출력 메모리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내부 메모리 에 저장하게 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85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지금까지는 일반적인 개발의 영역을 배웠지만 </a:t>
            </a:r>
            <a:endParaRPr lang="en-US" altLang="ko-KR" dirty="0"/>
          </a:p>
          <a:p>
            <a:r>
              <a:rPr lang="ko-KR" altLang="en-US" dirty="0"/>
              <a:t>앞으로 </a:t>
            </a:r>
            <a:r>
              <a:rPr lang="en-US" altLang="ko-KR" dirty="0"/>
              <a:t>2</a:t>
            </a:r>
            <a:r>
              <a:rPr lang="ko-KR" altLang="en-US" dirty="0" err="1"/>
              <a:t>주가량은</a:t>
            </a:r>
            <a:r>
              <a:rPr lang="ko-KR" altLang="en-US" dirty="0"/>
              <a:t> 저와 공장과 직접 맞닿아 있는 </a:t>
            </a:r>
            <a:r>
              <a:rPr lang="en-US" altLang="ko-KR" dirty="0"/>
              <a:t>PLC</a:t>
            </a:r>
            <a:r>
              <a:rPr lang="en-US" altLang="ko-KR" baseline="0" dirty="0"/>
              <a:t> 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HMI</a:t>
            </a:r>
            <a:r>
              <a:rPr lang="ko-KR" altLang="en-US" baseline="0" dirty="0"/>
              <a:t>라는 것에 대해서 배워볼 거예요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전자과나 전자공학과를 나오거나 전기기사 준비를 혹시 해보셨던 분들은 </a:t>
            </a:r>
            <a:endParaRPr lang="en-US" altLang="ko-KR" baseline="0" dirty="0"/>
          </a:p>
          <a:p>
            <a:r>
              <a:rPr lang="en-US" altLang="ko-KR" baseline="0" dirty="0"/>
              <a:t>PLC</a:t>
            </a:r>
            <a:r>
              <a:rPr lang="ko-KR" altLang="en-US" baseline="0" dirty="0"/>
              <a:t>라는 용어를 들어본 적 있는 분들이 있겠지만 여기 계신 많은 분들은 </a:t>
            </a:r>
            <a:r>
              <a:rPr lang="en-US" altLang="ko-KR" baseline="0" dirty="0"/>
              <a:t>PLC </a:t>
            </a:r>
            <a:r>
              <a:rPr lang="ko-KR" altLang="en-US" baseline="0" dirty="0"/>
              <a:t>라는 용어를 처음 들어본 분들도 계실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아까 공장과 직접 맞닿아 있다고 했죠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사실 </a:t>
            </a:r>
            <a:r>
              <a:rPr lang="ko-KR" altLang="en-US" baseline="0" dirty="0" err="1"/>
              <a:t>공장뿐만</a:t>
            </a:r>
            <a:r>
              <a:rPr lang="ko-KR" altLang="en-US" baseline="0" dirty="0"/>
              <a:t> 아니라 </a:t>
            </a:r>
            <a:r>
              <a:rPr lang="en-US" altLang="ko-KR" baseline="0" dirty="0"/>
              <a:t>PLC</a:t>
            </a:r>
            <a:r>
              <a:rPr lang="ko-KR" altLang="en-US" baseline="0" dirty="0" err="1"/>
              <a:t>라는건</a:t>
            </a:r>
            <a:r>
              <a:rPr lang="ko-KR" altLang="en-US" baseline="0" dirty="0"/>
              <a:t> 알게 모르게 여러분들이 계속 사용하고 있습니다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사용한다기</a:t>
            </a:r>
            <a:r>
              <a:rPr lang="ko-KR" altLang="en-US" baseline="0" dirty="0"/>
              <a:t> 보다는 항상 실생활과 함께 합니다</a:t>
            </a:r>
            <a:r>
              <a:rPr lang="en-US" altLang="ko-KR" baseline="0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24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197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0AEB2-BA92-0BBC-4D02-C92AAFC8D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5AEF65-73A2-6A2C-F4B1-E073EE216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6DAC6D-D616-8C7F-8BBF-1692AAD72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</a:t>
            </a:r>
            <a:r>
              <a:rPr lang="en-US" altLang="ko-KR" dirty="0"/>
              <a:t>, PLC</a:t>
            </a:r>
            <a:r>
              <a:rPr lang="en-US" altLang="ko-KR" baseline="0" dirty="0"/>
              <a:t> 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래더프로그래밍을</a:t>
            </a:r>
            <a:r>
              <a:rPr lang="ko-KR" altLang="en-US" baseline="0" dirty="0"/>
              <a:t> 할 수 있는 소프트웨어인 </a:t>
            </a:r>
            <a:r>
              <a:rPr lang="en-US" altLang="ko-KR" baseline="0" dirty="0"/>
              <a:t>XG5000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HMI </a:t>
            </a:r>
            <a:r>
              <a:rPr lang="ko-KR" altLang="en-US" baseline="0" dirty="0" err="1"/>
              <a:t>작화</a:t>
            </a:r>
            <a:r>
              <a:rPr lang="ko-KR" altLang="en-US" baseline="0" dirty="0"/>
              <a:t> 프로그램인 </a:t>
            </a:r>
            <a:r>
              <a:rPr lang="en-US" altLang="ko-KR" baseline="0" dirty="0"/>
              <a:t>XP-Builder </a:t>
            </a:r>
            <a:r>
              <a:rPr lang="ko-KR" altLang="en-US" baseline="0" dirty="0"/>
              <a:t>모두 </a:t>
            </a:r>
            <a:r>
              <a:rPr lang="en-US" altLang="ko-KR" baseline="0" dirty="0"/>
              <a:t>LS </a:t>
            </a:r>
            <a:r>
              <a:rPr lang="ko-KR" altLang="en-US" baseline="0" dirty="0"/>
              <a:t>에서 사용하는 것이고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다른 </a:t>
            </a:r>
            <a:r>
              <a:rPr lang="ko-KR" altLang="en-US" baseline="0" dirty="0" err="1"/>
              <a:t>회사거</a:t>
            </a:r>
            <a:r>
              <a:rPr lang="ko-KR" altLang="en-US" baseline="0" dirty="0"/>
              <a:t> 사용하면 사용법 등이 조금 다를 수 있다</a:t>
            </a:r>
            <a:r>
              <a:rPr lang="en-US" altLang="ko-KR" baseline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1D7ABA-0398-6F9A-64A7-83E21C272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02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무접점</a:t>
            </a:r>
            <a:r>
              <a:rPr lang="en-US" altLang="ko-KR" dirty="0"/>
              <a:t>: </a:t>
            </a:r>
            <a:r>
              <a:rPr lang="ko-KR" altLang="en-US" dirty="0"/>
              <a:t>물리적 접점 없이</a:t>
            </a:r>
            <a:r>
              <a:rPr lang="en-US" altLang="ko-KR" dirty="0"/>
              <a:t>, </a:t>
            </a:r>
            <a:r>
              <a:rPr lang="ko-KR" altLang="en-US" dirty="0"/>
              <a:t>센서 등의 신호를 받아 출력을 내보내는 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903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릴레이 제어반의 </a:t>
            </a:r>
            <a:r>
              <a:rPr lang="ko-KR" altLang="en-US" dirty="0" err="1"/>
              <a:t>생김세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릴레이는 일종의 스위치 역할을 하는 장치로써 전기 회로를 연결 시키거나 끊어지도록 작동함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릴레이의 특정 입력선에 전기가 들어오면 특정 입출력이 연결 또는 해제되는 형태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973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잠깐 </a:t>
            </a:r>
            <a:r>
              <a:rPr lang="en-US" altLang="ko-KR" dirty="0"/>
              <a:t>~ * </a:t>
            </a:r>
            <a:r>
              <a:rPr lang="ko-KR" altLang="en-US" dirty="0"/>
              <a:t>릴레이와 </a:t>
            </a:r>
            <a:r>
              <a:rPr lang="en-US" altLang="ko-KR" dirty="0"/>
              <a:t>PLC </a:t>
            </a:r>
            <a:r>
              <a:rPr lang="ko-KR" altLang="en-US" dirty="0"/>
              <a:t>프로그램 비교해보기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두 개를 </a:t>
            </a:r>
            <a:r>
              <a:rPr lang="ko-KR" altLang="en-US" dirty="0" err="1"/>
              <a:t>비교해볼텐데</a:t>
            </a:r>
            <a:r>
              <a:rPr lang="ko-KR" altLang="en-US" dirty="0"/>
              <a:t> 릴레이 </a:t>
            </a:r>
            <a:r>
              <a:rPr lang="ko-KR" altLang="en-US" dirty="0" err="1"/>
              <a:t>시퀀스란</a:t>
            </a:r>
            <a:r>
              <a:rPr lang="ko-KR" altLang="en-US" dirty="0"/>
              <a:t> 무엇일까요 에 대한 설명 </a:t>
            </a:r>
            <a:r>
              <a:rPr lang="ko-KR" altLang="en-US" dirty="0" err="1"/>
              <a:t>먼저하기</a:t>
            </a:r>
            <a:endParaRPr lang="en-US" altLang="ko-KR" dirty="0"/>
          </a:p>
          <a:p>
            <a:r>
              <a:rPr lang="ko-KR" altLang="en-US" dirty="0"/>
              <a:t>시퀀스</a:t>
            </a:r>
            <a:r>
              <a:rPr lang="en-US" altLang="ko-KR" dirty="0"/>
              <a:t>:</a:t>
            </a:r>
            <a:r>
              <a:rPr lang="en-US" altLang="ko-KR" baseline="0" dirty="0"/>
              <a:t> </a:t>
            </a:r>
            <a:r>
              <a:rPr lang="ko-KR" altLang="en-US" baseline="0" dirty="0"/>
              <a:t>미리 정해진 순서에 따라 제어의 각 단계를 순차적으로 추진해 나가면서 제어하는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부품간 배선에 의해 </a:t>
            </a:r>
            <a:r>
              <a:rPr lang="ko-KR" altLang="en-US" dirty="0" err="1"/>
              <a:t>로직이</a:t>
            </a:r>
            <a:r>
              <a:rPr lang="ko-KR" altLang="en-US" dirty="0"/>
              <a:t> 결정되는 것</a:t>
            </a:r>
            <a:endParaRPr lang="en-US" altLang="ko-KR" dirty="0"/>
          </a:p>
          <a:p>
            <a:r>
              <a:rPr lang="ko-KR" altLang="en-US" dirty="0"/>
              <a:t>배선</a:t>
            </a:r>
            <a:r>
              <a:rPr lang="en-US" altLang="ko-KR" dirty="0"/>
              <a:t>? </a:t>
            </a:r>
            <a:r>
              <a:rPr lang="ko-KR" altLang="en-US" dirty="0"/>
              <a:t>실제로 케이블 및 관련 장비들을 전기적으로 설치하는 행위</a:t>
            </a:r>
            <a:endParaRPr lang="en-US" altLang="ko-KR" dirty="0"/>
          </a:p>
          <a:p>
            <a:r>
              <a:rPr lang="ko-KR" altLang="en-US" dirty="0"/>
              <a:t>이미지 애니메이션</a:t>
            </a:r>
            <a:r>
              <a:rPr lang="en-US" altLang="ko-KR" dirty="0"/>
              <a:t>&gt;&gt;</a:t>
            </a:r>
            <a:r>
              <a:rPr lang="en-US" altLang="ko-KR" baseline="0" dirty="0"/>
              <a:t> </a:t>
            </a:r>
            <a:r>
              <a:rPr lang="ko-KR" altLang="en-US" baseline="0" dirty="0"/>
              <a:t>선이 실제 로 </a:t>
            </a:r>
            <a:r>
              <a:rPr lang="ko-KR" altLang="en-US" baseline="0" dirty="0" err="1"/>
              <a:t>연결되어있어서</a:t>
            </a:r>
            <a:r>
              <a:rPr lang="ko-KR" altLang="en-US" baseline="0" dirty="0"/>
              <a:t> 복잡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73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 릴레이만으로 구성된 거대한 회로를 대신하여 </a:t>
            </a:r>
            <a:r>
              <a:rPr lang="en-US" altLang="ko-KR" dirty="0"/>
              <a:t>GM</a:t>
            </a:r>
            <a:r>
              <a:rPr lang="ko-KR" altLang="en-US" dirty="0"/>
              <a:t>의 요청으로 </a:t>
            </a:r>
            <a:r>
              <a:rPr lang="en-US" altLang="ko-KR" dirty="0"/>
              <a:t>Medford</a:t>
            </a:r>
            <a:r>
              <a:rPr lang="ko-KR" altLang="en-US" dirty="0"/>
              <a:t>사에서 개발한 시스템 </a:t>
            </a:r>
            <a:r>
              <a:rPr lang="en-US" altLang="ko-KR" dirty="0"/>
              <a:t>(</a:t>
            </a:r>
            <a:r>
              <a:rPr lang="ko-KR" altLang="en-US" dirty="0"/>
              <a:t>자동차 포드회사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570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와이어드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사양이 변경되면 하드웨어와 소프트웨어를 모두 변경해야 하므로</a:t>
            </a:r>
            <a:r>
              <a:rPr lang="en-US" altLang="ko-KR" dirty="0"/>
              <a:t>, </a:t>
            </a:r>
            <a:r>
              <a:rPr lang="ko-KR" altLang="en-US" dirty="0"/>
              <a:t>여러가지 문제를 발생시키는 원인이 됩니다</a:t>
            </a:r>
            <a:r>
              <a:rPr lang="en-US" altLang="ko-KR" dirty="0"/>
              <a:t>. </a:t>
            </a:r>
          </a:p>
          <a:p>
            <a:pPr marL="1714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dirty="0"/>
              <a:t>일의 순서를 </a:t>
            </a:r>
            <a:r>
              <a:rPr lang="ko-KR" altLang="en-US" dirty="0" err="1"/>
              <a:t>회로도에</a:t>
            </a:r>
            <a:r>
              <a:rPr lang="ko-KR" altLang="en-US" dirty="0"/>
              <a:t> 전개하여 그곳에 필요한 제어 기기를 결합하여 </a:t>
            </a:r>
            <a:r>
              <a:rPr lang="ko-KR" altLang="en-US" dirty="0" err="1"/>
              <a:t>리드선으로</a:t>
            </a:r>
            <a:r>
              <a:rPr lang="ko-KR" altLang="en-US" dirty="0"/>
              <a:t> 배선 작업을 해서 요구하는 동작을 실현</a:t>
            </a:r>
            <a:endParaRPr lang="en-US" altLang="ko-KR" dirty="0"/>
          </a:p>
          <a:p>
            <a:pPr marL="1714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dirty="0"/>
              <a:t>하드웨어와 소프트웨어를 분리하는 소프트 </a:t>
            </a:r>
            <a:r>
              <a:rPr lang="ko-KR" altLang="en-US" dirty="0" err="1"/>
              <a:t>와이어드</a:t>
            </a:r>
            <a:r>
              <a:rPr lang="ko-KR" altLang="en-US" dirty="0"/>
              <a:t> 방식이 개발된 것</a:t>
            </a:r>
            <a:endParaRPr lang="en-US" altLang="ko-KR" dirty="0"/>
          </a:p>
          <a:p>
            <a:pPr marL="1714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소프트 </a:t>
            </a:r>
            <a:r>
              <a:rPr lang="ko-KR" altLang="en-US" dirty="0" err="1"/>
              <a:t>와이어드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PLC</a:t>
            </a:r>
            <a:r>
              <a:rPr lang="ko-KR" altLang="en-US" dirty="0"/>
              <a:t> 사용하여 프로그래밍으로 작동하는 것</a:t>
            </a:r>
            <a:endParaRPr lang="en-US" altLang="ko-KR" dirty="0"/>
          </a:p>
          <a:p>
            <a:pPr marL="171450" marR="0" lvl="1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PLC</a:t>
            </a:r>
            <a:r>
              <a:rPr lang="ko-KR" altLang="en-US" dirty="0"/>
              <a:t>의 속에 있는 기억 장치에 일의 순서를 넣어야만 원하는 일을 할 수 있음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plc</a:t>
            </a:r>
            <a:r>
              <a:rPr lang="ko-KR" altLang="en-US" dirty="0"/>
              <a:t> 기반의 로직을 </a:t>
            </a:r>
            <a:r>
              <a:rPr lang="ko-KR" altLang="en-US" dirty="0" err="1"/>
              <a:t>소프트와이어드</a:t>
            </a:r>
            <a:r>
              <a:rPr lang="en-US" altLang="ko-KR" dirty="0"/>
              <a:t>, </a:t>
            </a:r>
            <a:r>
              <a:rPr lang="ko-KR" altLang="en-US" dirty="0" err="1"/>
              <a:t>릴레이시퀀스로만</a:t>
            </a:r>
            <a:r>
              <a:rPr lang="ko-KR" altLang="en-US" dirty="0"/>
              <a:t> 이루어진 회로를 </a:t>
            </a:r>
            <a:r>
              <a:rPr lang="ko-KR" altLang="en-US" dirty="0" err="1"/>
              <a:t>하드와이어드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17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0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86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44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2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21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2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5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5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22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9B03AB45-FB6F-4C0D-AF1B-0581824C75D3}" type="datetimeFigureOut">
              <a:rPr lang="ko-KR" altLang="en-US" smtClean="0"/>
              <a:pPr/>
              <a:t>2024-08-08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BDFD0AC4-BB10-4CC4-AC35-9D6D583ED80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C13FF2-C80E-CEFF-5F7F-726DA155C735}"/>
              </a:ext>
            </a:extLst>
          </p:cNvPr>
          <p:cNvSpPr/>
          <p:nvPr userDrawn="1"/>
        </p:nvSpPr>
        <p:spPr>
          <a:xfrm>
            <a:off x="0" y="6588312"/>
            <a:ext cx="12192000" cy="66937"/>
          </a:xfrm>
          <a:prstGeom prst="rect">
            <a:avLst/>
          </a:prstGeom>
          <a:solidFill>
            <a:srgbClr val="29D1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9D1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1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im jung chul Gothic Bold" panose="020B0803000000000000" pitchFamily="50" charset="-127"/>
          <a:ea typeface="Kim jung chul Gothic Bold" panose="020B0803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im jung chul Gothic Regular" panose="020B0503000000000000" pitchFamily="50" charset="-127"/>
          <a:ea typeface="Kim jung chul Gothic Regular" panose="020B0503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im jung chul Gothic Regular" panose="020B0503000000000000" pitchFamily="50" charset="-127"/>
          <a:ea typeface="Kim jung chul Gothic Regular" panose="020B0503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im jung chul Gothic Regular" panose="020B0503000000000000" pitchFamily="50" charset="-127"/>
          <a:ea typeface="Kim jung chul Gothic Regular" panose="020B0503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im jung chul Gothic Regular" panose="020B0503000000000000" pitchFamily="50" charset="-127"/>
          <a:ea typeface="Kim jung chul Gothic Regular" panose="020B0503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im jung chul Gothic Regular" panose="020B0503000000000000" pitchFamily="50" charset="-127"/>
          <a:ea typeface="Kim jung chul Gothic Regular" panose="020B0503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s-electric.com/ko/product/view/P02010" TargetMode="Externa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s-electric.com/ko/product/category/AAA003001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s-electric.com/ko/product/category/BBB001001" TargetMode="Externa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6472" y="2752208"/>
            <a:ext cx="680406" cy="762000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  </a:t>
            </a:r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x</a:t>
            </a:r>
            <a:endParaRPr lang="ko-KR" altLang="en-US" b="1" dirty="0">
              <a:solidFill>
                <a:schemeClr val="accent6">
                  <a:lumMod val="20000"/>
                  <a:lumOff val="8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49" y="3874334"/>
            <a:ext cx="3021223" cy="456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78D3EA-D15D-AC23-FCDE-3921C4292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2" y="2742007"/>
            <a:ext cx="3116093" cy="9722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5BB32E-F478-83FC-570F-B68EBC075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085" y="2742007"/>
            <a:ext cx="3594242" cy="772201"/>
          </a:xfrm>
          <a:prstGeom prst="rect">
            <a:avLst/>
          </a:prstGeom>
        </p:spPr>
      </p:pic>
      <p:pic>
        <p:nvPicPr>
          <p:cNvPr id="8" name="그림 7" descr="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E9FC1CBB-E378-8F4C-2552-F143BAC21A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27" y="3729892"/>
            <a:ext cx="3893617" cy="81646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C13FF2-C80E-CEFF-5F7F-726DA155C735}"/>
              </a:ext>
            </a:extLst>
          </p:cNvPr>
          <p:cNvSpPr/>
          <p:nvPr/>
        </p:nvSpPr>
        <p:spPr>
          <a:xfrm>
            <a:off x="0" y="6588312"/>
            <a:ext cx="12192000" cy="66937"/>
          </a:xfrm>
          <a:prstGeom prst="rect">
            <a:avLst/>
          </a:prstGeom>
          <a:solidFill>
            <a:srgbClr val="29D1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9D1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21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릴레이와 </a:t>
            </a:r>
            <a:r>
              <a:rPr lang="en-US" altLang="ko-KR" dirty="0"/>
              <a:t>PLC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와이어드</a:t>
            </a:r>
            <a:r>
              <a:rPr lang="en-US" altLang="ko-KR" dirty="0"/>
              <a:t>(Hard Wired Logic) – </a:t>
            </a:r>
            <a:r>
              <a:rPr lang="ko-KR" altLang="en-US" b="1" dirty="0">
                <a:solidFill>
                  <a:srgbClr val="00B050"/>
                </a:solidFill>
              </a:rPr>
              <a:t>릴레이만 사용</a:t>
            </a:r>
            <a:endParaRPr lang="en-US" altLang="ko-KR" b="1" dirty="0">
              <a:solidFill>
                <a:srgbClr val="00B050"/>
              </a:solidFill>
            </a:endParaRPr>
          </a:p>
          <a:p>
            <a:pPr lvl="1"/>
            <a:r>
              <a:rPr lang="en-US" altLang="ko-KR" dirty="0">
                <a:solidFill>
                  <a:schemeClr val="accent6"/>
                </a:solidFill>
              </a:rPr>
              <a:t>PLC</a:t>
            </a:r>
            <a:r>
              <a:rPr lang="ko-KR" altLang="en-US" dirty="0">
                <a:solidFill>
                  <a:schemeClr val="accent6"/>
                </a:solidFill>
              </a:rPr>
              <a:t>를 사용하지 않고 </a:t>
            </a:r>
            <a:r>
              <a:rPr lang="ko-KR" altLang="en-US" dirty="0"/>
              <a:t>회로도를 제작 후 실제로 릴레이</a:t>
            </a:r>
            <a:r>
              <a:rPr lang="en-US" altLang="ko-KR" dirty="0"/>
              <a:t>, </a:t>
            </a:r>
            <a:r>
              <a:rPr lang="ko-KR" altLang="en-US" dirty="0"/>
              <a:t>타이머</a:t>
            </a:r>
            <a:r>
              <a:rPr lang="en-US" altLang="ko-KR" dirty="0"/>
              <a:t>, </a:t>
            </a:r>
            <a:r>
              <a:rPr lang="ko-KR" altLang="en-US" dirty="0"/>
              <a:t>카운터 등 전기 부품 및 전기선을 연결하여 프로그램</a:t>
            </a:r>
            <a:r>
              <a:rPr lang="en-US" altLang="ko-KR" dirty="0"/>
              <a:t>(</a:t>
            </a:r>
            <a:r>
              <a:rPr lang="ko-KR" altLang="en-US" dirty="0"/>
              <a:t>기능들의 연속적인 작동</a:t>
            </a:r>
            <a:r>
              <a:rPr lang="en-US" altLang="ko-KR" dirty="0"/>
              <a:t>)</a:t>
            </a:r>
            <a:r>
              <a:rPr lang="ko-KR" altLang="en-US" dirty="0"/>
              <a:t>을 구성</a:t>
            </a:r>
            <a:endParaRPr lang="en-US" altLang="ko-KR" dirty="0"/>
          </a:p>
          <a:p>
            <a:pPr lvl="1"/>
            <a:r>
              <a:rPr lang="ko-KR" altLang="en-US" dirty="0"/>
              <a:t>제작이 어렵고</a:t>
            </a:r>
            <a:r>
              <a:rPr lang="en-US" altLang="ko-KR" dirty="0"/>
              <a:t> </a:t>
            </a:r>
            <a:r>
              <a:rPr lang="ko-KR" altLang="en-US" dirty="0"/>
              <a:t>복잡하며</a:t>
            </a:r>
            <a:r>
              <a:rPr lang="en-US" altLang="ko-KR" dirty="0"/>
              <a:t>, </a:t>
            </a:r>
            <a:r>
              <a:rPr lang="ko-KR" altLang="en-US" dirty="0"/>
              <a:t>수정이 어렵고</a:t>
            </a:r>
            <a:r>
              <a:rPr lang="en-US" altLang="ko-KR" dirty="0"/>
              <a:t>, </a:t>
            </a:r>
            <a:r>
              <a:rPr lang="ko-KR" altLang="en-US" dirty="0"/>
              <a:t>문제 발생시 원인을 찾기가 어려움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소프트 </a:t>
            </a:r>
            <a:r>
              <a:rPr lang="ko-KR" altLang="en-US" dirty="0" err="1"/>
              <a:t>와이어드</a:t>
            </a:r>
            <a:r>
              <a:rPr lang="en-US" altLang="ko-KR" dirty="0"/>
              <a:t>(Soft Wired Logic) – </a:t>
            </a:r>
            <a:r>
              <a:rPr lang="en-US" altLang="ko-KR" b="1" dirty="0">
                <a:solidFill>
                  <a:srgbClr val="00B050"/>
                </a:solidFill>
              </a:rPr>
              <a:t>PLC </a:t>
            </a:r>
            <a:r>
              <a:rPr lang="ko-KR" altLang="en-US" b="1" dirty="0">
                <a:solidFill>
                  <a:srgbClr val="00B050"/>
                </a:solidFill>
              </a:rPr>
              <a:t>사용</a:t>
            </a:r>
            <a:endParaRPr lang="en-US" altLang="ko-KR" b="1" dirty="0">
              <a:solidFill>
                <a:srgbClr val="00B050"/>
              </a:solidFill>
            </a:endParaRPr>
          </a:p>
          <a:p>
            <a:pPr lvl="1"/>
            <a:r>
              <a:rPr lang="en-US" altLang="ko-KR" dirty="0">
                <a:solidFill>
                  <a:schemeClr val="accent6"/>
                </a:solidFill>
              </a:rPr>
              <a:t>PLC</a:t>
            </a:r>
            <a:r>
              <a:rPr lang="ko-KR" altLang="en-US" dirty="0">
                <a:solidFill>
                  <a:schemeClr val="accent6"/>
                </a:solidFill>
              </a:rPr>
              <a:t>를 사용하여 </a:t>
            </a:r>
            <a:r>
              <a:rPr lang="ko-KR" altLang="en-US" dirty="0"/>
              <a:t>하드 </a:t>
            </a:r>
            <a:r>
              <a:rPr lang="ko-KR" altLang="en-US" dirty="0" err="1"/>
              <a:t>와이어드의</a:t>
            </a:r>
            <a:r>
              <a:rPr lang="ko-KR" altLang="en-US" dirty="0"/>
              <a:t> 기능을 컴퓨터 프로그램으로 제작하여 마이크로 컨트롤러에서 프로그램을 구동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03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835CD-8E6A-E89B-2D09-5A0AB21D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릴레이와 </a:t>
            </a:r>
            <a:r>
              <a:rPr lang="en-US" altLang="ko-KR" dirty="0"/>
              <a:t>PLC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7A5D7-2BBD-368A-4317-95D8C8F2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릴레이를 대체하기 위한 목적 </a:t>
            </a:r>
            <a:r>
              <a:rPr lang="en-US" altLang="ko-KR" dirty="0"/>
              <a:t>= PLC</a:t>
            </a:r>
            <a:r>
              <a:rPr lang="ko-KR" altLang="en-US" dirty="0"/>
              <a:t>도 스위치의 집합</a:t>
            </a:r>
            <a:endParaRPr lang="en-US" altLang="ko-KR" dirty="0"/>
          </a:p>
          <a:p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모듈의 핀</a:t>
            </a:r>
            <a:r>
              <a:rPr lang="en-US" altLang="ko-KR" dirty="0"/>
              <a:t>(Pin) </a:t>
            </a:r>
            <a:r>
              <a:rPr lang="ko-KR" altLang="en-US" dirty="0"/>
              <a:t>하나하나가 모두 릴레이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7DB7BB-5A78-BF75-470E-9456111C5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057" y="2772301"/>
            <a:ext cx="1181265" cy="2972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A4584D-598B-D72A-3912-660D7A92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70" y="3120182"/>
            <a:ext cx="3227397" cy="232624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A6B1D2A-1F4C-E189-460F-4DC113AE5079}"/>
              </a:ext>
            </a:extLst>
          </p:cNvPr>
          <p:cNvCxnSpPr>
            <a:cxnSpLocks/>
          </p:cNvCxnSpPr>
          <p:nvPr/>
        </p:nvCxnSpPr>
        <p:spPr>
          <a:xfrm>
            <a:off x="3245071" y="3986212"/>
            <a:ext cx="2065986" cy="14288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50F682-1D11-BC83-5C50-E97C6540E56A}"/>
              </a:ext>
            </a:extLst>
          </p:cNvPr>
          <p:cNvSpPr/>
          <p:nvPr/>
        </p:nvSpPr>
        <p:spPr>
          <a:xfrm rot="19236335">
            <a:off x="2890204" y="3507923"/>
            <a:ext cx="248440" cy="78581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6377A3-6566-549A-03C4-1FF535A25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76" t="41323" r="18329" b="34450"/>
          <a:stretch/>
        </p:blipFill>
        <p:spPr>
          <a:xfrm>
            <a:off x="7889473" y="2852727"/>
            <a:ext cx="2983592" cy="289178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9187100-C5FE-39F5-FE22-1D0FB8DE6578}"/>
              </a:ext>
            </a:extLst>
          </p:cNvPr>
          <p:cNvCxnSpPr>
            <a:cxnSpLocks/>
          </p:cNvCxnSpPr>
          <p:nvPr/>
        </p:nvCxnSpPr>
        <p:spPr>
          <a:xfrm>
            <a:off x="6186391" y="4195762"/>
            <a:ext cx="2065986" cy="14288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77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LS산전 일렉트릭 PLC XBO-M2MB XGB 메모리 모듈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0" b="25426"/>
          <a:stretch/>
        </p:blipFill>
        <p:spPr bwMode="auto">
          <a:xfrm>
            <a:off x="1068181" y="2478059"/>
            <a:ext cx="4256575" cy="205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</a:t>
            </a:r>
            <a:endParaRPr lang="ko-KR" altLang="en-US" dirty="0"/>
          </a:p>
        </p:txBody>
      </p:sp>
      <p:pic>
        <p:nvPicPr>
          <p:cNvPr id="2052" name="Picture 4" descr="What is a Simatic controller? Types and features. | ELTRA TRADE">
            <a:extLst>
              <a:ext uri="{FF2B5EF4-FFF2-40B4-BE49-F238E27FC236}">
                <a16:creationId xmlns:a16="http://schemas.microsoft.com/office/drawing/2014/main" id="{4211F9BB-6D02-1AB4-E336-A4033E60B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1" b="12986"/>
          <a:stretch/>
        </p:blipFill>
        <p:spPr bwMode="auto">
          <a:xfrm>
            <a:off x="3023640" y="4467672"/>
            <a:ext cx="3072360" cy="15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35A1D6-72C1-E65B-77A4-32FB601DA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016"/>
            <a:ext cx="10515600" cy="4958859"/>
          </a:xfrm>
        </p:spPr>
        <p:txBody>
          <a:bodyPr/>
          <a:lstStyle/>
          <a:p>
            <a:r>
              <a:rPr lang="ko-KR" altLang="en-US" dirty="0"/>
              <a:t>대표적인 </a:t>
            </a:r>
            <a:r>
              <a:rPr lang="en-US" altLang="ko-KR" dirty="0"/>
              <a:t>PLC </a:t>
            </a:r>
            <a:r>
              <a:rPr lang="ko-KR" altLang="en-US" dirty="0"/>
              <a:t>제조사 </a:t>
            </a:r>
            <a:endParaRPr lang="en-US" altLang="ko-KR" dirty="0"/>
          </a:p>
          <a:p>
            <a:r>
              <a:rPr lang="en-US" altLang="ko-KR" dirty="0"/>
              <a:t>LS </a:t>
            </a:r>
            <a:r>
              <a:rPr lang="ko-KR" altLang="en-US" dirty="0"/>
              <a:t>산전</a:t>
            </a:r>
            <a:r>
              <a:rPr lang="en-US" altLang="ko-KR" dirty="0"/>
              <a:t>(</a:t>
            </a:r>
            <a:r>
              <a:rPr lang="ko-KR" altLang="en-US" dirty="0"/>
              <a:t>한국</a:t>
            </a:r>
            <a:r>
              <a:rPr lang="en-US" altLang="ko-KR" dirty="0"/>
              <a:t>), </a:t>
            </a:r>
            <a:r>
              <a:rPr lang="ko-KR" altLang="en-US" dirty="0" err="1"/>
              <a:t>미쯔비시</a:t>
            </a:r>
            <a:r>
              <a:rPr lang="en-US" altLang="ko-KR" dirty="0"/>
              <a:t>(</a:t>
            </a:r>
            <a:r>
              <a:rPr lang="ko-KR" altLang="en-US" dirty="0"/>
              <a:t>일본</a:t>
            </a:r>
            <a:r>
              <a:rPr lang="en-US" altLang="ko-KR" dirty="0"/>
              <a:t>), </a:t>
            </a:r>
            <a:r>
              <a:rPr lang="ko-KR" altLang="en-US" dirty="0"/>
              <a:t>지멘스</a:t>
            </a:r>
            <a:r>
              <a:rPr lang="en-US" altLang="ko-KR" dirty="0"/>
              <a:t>(</a:t>
            </a:r>
            <a:r>
              <a:rPr lang="ko-KR" altLang="en-US" dirty="0"/>
              <a:t>독일</a:t>
            </a:r>
            <a:r>
              <a:rPr lang="en-US" altLang="ko-KR" dirty="0"/>
              <a:t>), </a:t>
            </a:r>
            <a:r>
              <a:rPr lang="ko-KR" altLang="en-US" dirty="0" err="1"/>
              <a:t>옴론</a:t>
            </a:r>
            <a:r>
              <a:rPr lang="en-US" altLang="ko-KR" dirty="0"/>
              <a:t>(</a:t>
            </a:r>
            <a:r>
              <a:rPr lang="ko-KR" altLang="en-US" dirty="0"/>
              <a:t>일본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4" name="Picture 6" descr="CP1L | OMRON, UK">
            <a:extLst>
              <a:ext uri="{FF2B5EF4-FFF2-40B4-BE49-F238E27FC236}">
                <a16:creationId xmlns:a16="http://schemas.microsoft.com/office/drawing/2014/main" id="{2D5F736D-3B8B-CC43-7F83-232ADD44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30" y="4323195"/>
            <a:ext cx="2309808" cy="18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C에서 PLC ACCESS 하기 (1)">
            <a:extLst>
              <a:ext uri="{FF2B5EF4-FFF2-40B4-BE49-F238E27FC236}">
                <a16:creationId xmlns:a16="http://schemas.microsoft.com/office/drawing/2014/main" id="{8D50B513-2DE6-3AC1-DFA3-7E3D281EE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" t="7212" r="8406" b="6713"/>
          <a:stretch/>
        </p:blipFill>
        <p:spPr bwMode="auto">
          <a:xfrm>
            <a:off x="5790801" y="2708734"/>
            <a:ext cx="2708476" cy="159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959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공장을 구성하는 요소들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페이지 삭제 고민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</a:rPr>
              <a:t>서보와</a:t>
            </a:r>
            <a:r>
              <a:rPr lang="ko-KR" altLang="en-US" sz="1400" dirty="0">
                <a:solidFill>
                  <a:srgbClr val="FF0000"/>
                </a:solidFill>
              </a:rPr>
              <a:t> 인버터 설명이 제대로 안될 가능성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SCADA</a:t>
            </a:r>
          </a:p>
          <a:p>
            <a:pPr lvl="1"/>
            <a:r>
              <a:rPr lang="ko-KR" altLang="en-US" dirty="0"/>
              <a:t>공장 전반을 아우르는 집중 감시 원격 시스템</a:t>
            </a:r>
            <a:endParaRPr lang="en-US" altLang="ko-KR" dirty="0"/>
          </a:p>
          <a:p>
            <a:r>
              <a:rPr lang="en-US" altLang="ko-KR" dirty="0"/>
              <a:t>HMI</a:t>
            </a:r>
          </a:p>
          <a:p>
            <a:pPr lvl="1"/>
            <a:r>
              <a:rPr lang="ko-KR" altLang="en-US" dirty="0" err="1"/>
              <a:t>공정별로</a:t>
            </a:r>
            <a:r>
              <a:rPr lang="ko-KR" altLang="en-US" dirty="0"/>
              <a:t> 모니터링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Inverter</a:t>
            </a:r>
          </a:p>
          <a:p>
            <a:pPr lvl="1"/>
            <a:r>
              <a:rPr lang="ko-KR" altLang="en-US" dirty="0"/>
              <a:t>주파수 등을 이용 → 모터 제어</a:t>
            </a:r>
            <a:endParaRPr lang="en-US" altLang="ko-KR" dirty="0"/>
          </a:p>
          <a:p>
            <a:r>
              <a:rPr lang="en-US" altLang="ko-KR" dirty="0"/>
              <a:t>Servo</a:t>
            </a:r>
          </a:p>
          <a:p>
            <a:pPr lvl="1"/>
            <a:r>
              <a:rPr lang="ko-KR" altLang="en-US" dirty="0"/>
              <a:t>정밀 위치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/</a:t>
            </a:r>
            <a:r>
              <a:rPr lang="ko-KR" altLang="en-US" dirty="0"/>
              <a:t>토크 제어를 위해 </a:t>
            </a:r>
            <a:r>
              <a:rPr lang="ko-KR" altLang="en-US" dirty="0" err="1"/>
              <a:t>서보</a:t>
            </a:r>
            <a:r>
              <a:rPr lang="ko-KR" altLang="en-US" dirty="0"/>
              <a:t> 드라이브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2958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73CFC-5145-18F4-F942-3D856017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HMI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3713E1-9102-13D4-F165-DB9000EE0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Human</a:t>
            </a:r>
            <a:r>
              <a:rPr lang="ko-KR" altLang="en-US" dirty="0"/>
              <a:t> </a:t>
            </a:r>
            <a:r>
              <a:rPr lang="en-US" altLang="ko-KR" dirty="0"/>
              <a:t>Machine Interface</a:t>
            </a:r>
          </a:p>
          <a:p>
            <a:r>
              <a:rPr lang="ko-KR" altLang="en-US" dirty="0"/>
              <a:t>각 설비의 상태를 시각적으로 확인 및 제어하는 </a:t>
            </a:r>
            <a:r>
              <a:rPr lang="ko-KR" altLang="en-US" b="1" dirty="0">
                <a:solidFill>
                  <a:schemeClr val="accent2"/>
                </a:solidFill>
              </a:rPr>
              <a:t>장치</a:t>
            </a:r>
            <a:r>
              <a:rPr lang="ko-KR" altLang="en-US" dirty="0"/>
              <a:t> </a:t>
            </a:r>
          </a:p>
        </p:txBody>
      </p:sp>
      <p:pic>
        <p:nvPicPr>
          <p:cNvPr id="4098" name="Picture 2" descr="LS HMI XGT Panel programming with Xp-Builder - YouTube">
            <a:extLst>
              <a:ext uri="{FF2B5EF4-FFF2-40B4-BE49-F238E27FC236}">
                <a16:creationId xmlns:a16="http://schemas.microsoft.com/office/drawing/2014/main" id="{9B32F2AC-E717-1C82-F492-F79B7A32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045" y="3429000"/>
            <a:ext cx="4499610" cy="253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S HMI XGT Panel XP10 iXP Series eXP Series iXP2 Series XP-Builder wXP XP  Series(EOL) iXP2H Series">
            <a:extLst>
              <a:ext uri="{FF2B5EF4-FFF2-40B4-BE49-F238E27FC236}">
                <a16:creationId xmlns:a16="http://schemas.microsoft.com/office/drawing/2014/main" id="{72A78FBA-826B-93E7-887A-63E4F9BC1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77" y="3127583"/>
            <a:ext cx="3939678" cy="315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94E67F08-DAC8-6C98-0059-2FED405DB06D}"/>
              </a:ext>
            </a:extLst>
          </p:cNvPr>
          <p:cNvSpPr txBox="1"/>
          <p:nvPr/>
        </p:nvSpPr>
        <p:spPr>
          <a:xfrm>
            <a:off x="1073690" y="2758251"/>
            <a:ext cx="6109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https://www.ls-electric.com/ko/product/view/P02010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265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46F2A-7B71-4AAA-B737-182C5218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SCADA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62CBD-FBFE-FE3B-9F38-A26AEAB5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Supervisory Control And Data Acquisition </a:t>
            </a:r>
          </a:p>
          <a:p>
            <a:r>
              <a:rPr lang="ko-KR" altLang="en-US" dirty="0"/>
              <a:t>설비들을 종합적으로 관측하거나 제어하기 위한 시스템 </a:t>
            </a:r>
            <a:r>
              <a:rPr lang="ko-KR" altLang="en-US" b="1" dirty="0">
                <a:solidFill>
                  <a:schemeClr val="accent2"/>
                </a:solidFill>
              </a:rPr>
              <a:t>소프트웨어</a:t>
            </a:r>
          </a:p>
        </p:txBody>
      </p:sp>
      <p:pic>
        <p:nvPicPr>
          <p:cNvPr id="3076" name="Picture 4" descr="SCADA Systems — Russelectric, A Siemens Business | 2020-02-21 | Mission  Critical Magazine">
            <a:extLst>
              <a:ext uri="{FF2B5EF4-FFF2-40B4-BE49-F238E27FC236}">
                <a16:creationId xmlns:a16="http://schemas.microsoft.com/office/drawing/2014/main" id="{790A56FA-AFC5-DB40-C6FC-82503295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39229"/>
            <a:ext cx="4533900" cy="277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73D645-68C8-D23F-90E7-9D1CFC065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"/>
          <a:stretch/>
        </p:blipFill>
        <p:spPr>
          <a:xfrm>
            <a:off x="1287235" y="3283688"/>
            <a:ext cx="4359730" cy="2750994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4BBA36C-748E-125D-7536-63BEE8C9BF84}"/>
              </a:ext>
            </a:extLst>
          </p:cNvPr>
          <p:cNvSpPr txBox="1"/>
          <p:nvPr/>
        </p:nvSpPr>
        <p:spPr>
          <a:xfrm>
            <a:off x="1080950" y="2862331"/>
            <a:ext cx="7829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https://www.ls-electric.com/ko/product/category/AAA003001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342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사용 산업 분야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817602"/>
              </p:ext>
            </p:extLst>
          </p:nvPr>
        </p:nvGraphicFramePr>
        <p:xfrm>
          <a:off x="838200" y="1690688"/>
          <a:ext cx="10515600" cy="4748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150">
                  <a:extLst>
                    <a:ext uri="{9D8B030D-6E8A-4147-A177-3AD203B41FA5}">
                      <a16:colId xmlns:a16="http://schemas.microsoft.com/office/drawing/2014/main" val="144843700"/>
                    </a:ext>
                  </a:extLst>
                </a:gridCol>
                <a:gridCol w="6267450">
                  <a:extLst>
                    <a:ext uri="{9D8B030D-6E8A-4147-A177-3AD203B41FA5}">
                      <a16:colId xmlns:a16="http://schemas.microsoft.com/office/drawing/2014/main" val="1668357319"/>
                    </a:ext>
                  </a:extLst>
                </a:gridCol>
              </a:tblGrid>
              <a:tr h="699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제어대상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654770"/>
                  </a:ext>
                </a:extLst>
              </a:tr>
              <a:tr h="449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식료산업</a:t>
                      </a:r>
                      <a:endParaRPr lang="ko-KR" altLang="en-US" dirty="0">
                        <a:latin typeface="Kim jung chul Gothic Regular" panose="020B0503000000000000" pitchFamily="50" charset="-127"/>
                        <a:ea typeface="Kim jung chul Gothic Regular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컨베이어 총괄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생산라인 자동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5574"/>
                  </a:ext>
                </a:extLst>
              </a:tr>
              <a:tr h="449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제철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제강 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작업장 하역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원료 수송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압연 라인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906487"/>
                  </a:ext>
                </a:extLst>
              </a:tr>
              <a:tr h="449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섬유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화학 공업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원료 수입 출하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직조 염색 라인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093241"/>
                  </a:ext>
                </a:extLst>
              </a:tr>
              <a:tr h="449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자동차 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전송 라인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자동 조립 라인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도장 라인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971852"/>
                  </a:ext>
                </a:extLst>
              </a:tr>
              <a:tr h="449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기계 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산업용 로봇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공작 기계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송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·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배수 펌프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348066"/>
                  </a:ext>
                </a:extLst>
              </a:tr>
              <a:tr h="449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상하수도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정수장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하수 처리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송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·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배수 펌프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994563"/>
                  </a:ext>
                </a:extLst>
              </a:tr>
              <a:tr h="449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물류 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자동 창고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하역 설비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반송 라인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831110"/>
                  </a:ext>
                </a:extLst>
              </a:tr>
              <a:tr h="449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공장 설비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압축기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392948"/>
                  </a:ext>
                </a:extLst>
              </a:tr>
              <a:tr h="449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공해 방지 사업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쓰레기 소각로 자동 제어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공해 방지기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028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16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종류</a:t>
            </a:r>
          </a:p>
        </p:txBody>
      </p:sp>
      <p:pic>
        <p:nvPicPr>
          <p:cNvPr id="6146" name="Picture 2" descr="LS일렉트릭 PLC XGI-CPUS - ㈜풍림">
            <a:extLst>
              <a:ext uri="{FF2B5EF4-FFF2-40B4-BE49-F238E27FC236}">
                <a16:creationId xmlns:a16="http://schemas.microsoft.com/office/drawing/2014/main" id="{7D02C411-1140-9ED2-9A04-8714D5727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3" b="31264"/>
          <a:stretch/>
        </p:blipFill>
        <p:spPr bwMode="auto">
          <a:xfrm>
            <a:off x="322383" y="2263877"/>
            <a:ext cx="6543264" cy="233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mpact high performance XGB Serie - Micro PLC | BEGE Power Transmission">
            <a:extLst>
              <a:ext uri="{FF2B5EF4-FFF2-40B4-BE49-F238E27FC236}">
                <a16:creationId xmlns:a16="http://schemas.microsoft.com/office/drawing/2014/main" id="{3C28E5B9-96A7-87C6-4A2A-B7AD52FF5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4" t="9643" r="14158" b="10302"/>
          <a:stretch/>
        </p:blipFill>
        <p:spPr bwMode="auto">
          <a:xfrm>
            <a:off x="7370167" y="2066963"/>
            <a:ext cx="3766620" cy="272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235B3-D492-EDDA-F084-CA200BDD90F7}"/>
              </a:ext>
            </a:extLst>
          </p:cNvPr>
          <p:cNvSpPr txBox="1"/>
          <p:nvPr/>
        </p:nvSpPr>
        <p:spPr>
          <a:xfrm>
            <a:off x="2886129" y="47073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모듈형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40E92-B9B4-E735-DE5D-F5B24A5CA37A}"/>
              </a:ext>
            </a:extLst>
          </p:cNvPr>
          <p:cNvSpPr txBox="1"/>
          <p:nvPr/>
        </p:nvSpPr>
        <p:spPr>
          <a:xfrm>
            <a:off x="8629748" y="4707315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블록형</a:t>
            </a:r>
          </a:p>
        </p:txBody>
      </p:sp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300F520C-67A2-7D9D-BBB2-75809B7E3B12}"/>
              </a:ext>
            </a:extLst>
          </p:cNvPr>
          <p:cNvSpPr txBox="1"/>
          <p:nvPr/>
        </p:nvSpPr>
        <p:spPr>
          <a:xfrm>
            <a:off x="726816" y="1429452"/>
            <a:ext cx="6801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https://www.ls-electric.com/ko/product/category/BBB001001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39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5DE7B-011E-36D7-7EDB-433BF0C4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모듈형 </a:t>
            </a:r>
            <a:r>
              <a:rPr lang="en-US" altLang="ko-KR"/>
              <a:t>PLC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D803A-9A6F-509D-CE88-440E2DEF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전원</a:t>
            </a:r>
            <a:r>
              <a:rPr lang="en-US" altLang="ko-KR"/>
              <a:t> </a:t>
            </a:r>
            <a:r>
              <a:rPr lang="ko-KR" altLang="en-US"/>
              <a:t>입력</a:t>
            </a:r>
            <a:r>
              <a:rPr lang="en-US" altLang="ko-KR"/>
              <a:t>, CPU, </a:t>
            </a:r>
            <a:r>
              <a:rPr lang="ko-KR" altLang="en-US"/>
              <a:t>신호 입력</a:t>
            </a:r>
            <a:r>
              <a:rPr lang="en-US" altLang="ko-KR"/>
              <a:t>, </a:t>
            </a:r>
            <a:r>
              <a:rPr lang="ko-KR" altLang="en-US"/>
              <a:t>신호 출력</a:t>
            </a:r>
            <a:r>
              <a:rPr lang="en-US" altLang="ko-KR"/>
              <a:t>, </a:t>
            </a:r>
            <a:r>
              <a:rPr lang="ko-KR" altLang="en-US"/>
              <a:t>통신 등 기능 단위로 모든 모듈이 따로 분리되어 있음</a:t>
            </a:r>
            <a:endParaRPr lang="en-US" altLang="ko-KR"/>
          </a:p>
          <a:p>
            <a:r>
              <a:rPr lang="ko-KR" altLang="en-US"/>
              <a:t>베이스 모듈에 필요한 모듈을 하나씩 장착하여 하나의 시스템을 구성</a:t>
            </a:r>
          </a:p>
        </p:txBody>
      </p:sp>
      <p:pic>
        <p:nvPicPr>
          <p:cNvPr id="7170" name="Picture 2" descr="대한FA종합상사 - 중고자동화부품 전문점">
            <a:extLst>
              <a:ext uri="{FF2B5EF4-FFF2-40B4-BE49-F238E27FC236}">
                <a16:creationId xmlns:a16="http://schemas.microsoft.com/office/drawing/2014/main" id="{BAFA1157-EDE9-71C1-89E1-087DD9DAD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44" y="3815812"/>
            <a:ext cx="3054760" cy="203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ACEC46-F46F-E1CF-DE78-C1C510325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53333"/>
          <a:stretch/>
        </p:blipFill>
        <p:spPr>
          <a:xfrm>
            <a:off x="3943444" y="3120834"/>
            <a:ext cx="3705178" cy="3045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005F57-92C0-CC2D-3A2F-8C882D67F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97" r="50000"/>
          <a:stretch/>
        </p:blipFill>
        <p:spPr>
          <a:xfrm>
            <a:off x="7648622" y="3150329"/>
            <a:ext cx="3893624" cy="294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05391-A206-C9E3-1849-19781B228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C115F-FFFC-4DB9-CDAE-6D753835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모듈형 </a:t>
            </a:r>
            <a:r>
              <a:rPr lang="en-US" altLang="ko-KR"/>
              <a:t>PLC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C482E-CCF4-BAF8-7772-905AB31B7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에 따라 지원하는 프로그래밍 언어</a:t>
            </a:r>
            <a:r>
              <a:rPr lang="en-US" altLang="ko-KR" dirty="0"/>
              <a:t>, </a:t>
            </a:r>
            <a:r>
              <a:rPr lang="ko-KR" altLang="en-US" dirty="0"/>
              <a:t>지원 용량</a:t>
            </a:r>
            <a:r>
              <a:rPr lang="en-US" altLang="ko-KR" dirty="0"/>
              <a:t>, </a:t>
            </a:r>
            <a:r>
              <a:rPr lang="ko-KR" altLang="en-US" dirty="0"/>
              <a:t>처리 속도</a:t>
            </a:r>
            <a:r>
              <a:rPr lang="en-US" altLang="ko-KR" dirty="0"/>
              <a:t>,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점</a:t>
            </a:r>
            <a:r>
              <a:rPr lang="en-US" altLang="ko-KR" dirty="0"/>
              <a:t>(</a:t>
            </a:r>
            <a:r>
              <a:rPr lang="ko-KR" altLang="en-US" dirty="0"/>
              <a:t>포트</a:t>
            </a:r>
            <a:r>
              <a:rPr lang="en-US" altLang="ko-KR" dirty="0"/>
              <a:t>) </a:t>
            </a:r>
            <a:r>
              <a:rPr lang="ko-KR" altLang="en-US" dirty="0"/>
              <a:t>수가 달라짐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5A72CF-E7A0-B953-0D07-FD5737722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542"/>
          <a:stretch/>
        </p:blipFill>
        <p:spPr>
          <a:xfrm>
            <a:off x="453340" y="2938337"/>
            <a:ext cx="5619799" cy="2216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D7F926-D4F4-371C-C7DB-FF10BADF7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39" y="2938337"/>
            <a:ext cx="5718333" cy="221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0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커리큘럼   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638766"/>
              </p:ext>
            </p:extLst>
          </p:nvPr>
        </p:nvGraphicFramePr>
        <p:xfrm>
          <a:off x="820571" y="1793922"/>
          <a:ext cx="10515600" cy="373013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979755339"/>
                    </a:ext>
                  </a:extLst>
                </a:gridCol>
              </a:tblGrid>
              <a:tr h="478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Kim jung chul Gothic Bold" panose="020B0803000000000000" pitchFamily="50" charset="-127"/>
                          <a:ea typeface="Kim jung chul Gothic Bold" panose="020B0803000000000000" pitchFamily="50" charset="-127"/>
                        </a:rPr>
                        <a:t>과정</a:t>
                      </a:r>
                    </a:p>
                  </a:txBody>
                  <a:tcPr anchor="ctr">
                    <a:solidFill>
                      <a:srgbClr val="29D1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25762"/>
                  </a:ext>
                </a:extLst>
              </a:tr>
              <a:tr h="7133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PLC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기초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, PLC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프로그래밍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380177"/>
                  </a:ext>
                </a:extLst>
              </a:tr>
              <a:tr h="7133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PLC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와 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HMI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연결 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(LS electric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의 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XG5000 &amp; XP-Builder)</a:t>
                      </a:r>
                      <a:endParaRPr lang="ko-KR" altLang="en-US" dirty="0">
                        <a:latin typeface="Kim jung chul Gothic Regular" panose="020B0503000000000000" pitchFamily="50" charset="-127"/>
                        <a:ea typeface="Kim jung chul Gothic Regular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345343"/>
                  </a:ext>
                </a:extLst>
              </a:tr>
              <a:tr h="99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PLC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시뮬레이터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(XG5000)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를</a:t>
                      </a:r>
                      <a: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 </a:t>
                      </a: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이용한 </a:t>
                      </a:r>
                      <a:br>
                        <a:rPr lang="en-US" altLang="ko-KR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</a:br>
                      <a:r>
                        <a:rPr lang="ko-KR" altLang="en-US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간단한 프로젝트와 문제풀이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607216"/>
                  </a:ext>
                </a:extLst>
              </a:tr>
              <a:tr h="826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PLC </a:t>
                      </a:r>
                      <a:r>
                        <a:rPr lang="ko-KR" altLang="en-US" b="1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프로젝트 </a:t>
                      </a:r>
                      <a:r>
                        <a:rPr lang="en-US" altLang="ko-KR" b="1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(1.5</a:t>
                      </a:r>
                      <a:r>
                        <a:rPr lang="ko-KR" altLang="en-US" b="1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주일</a:t>
                      </a:r>
                      <a:r>
                        <a:rPr lang="en-US" altLang="ko-KR" b="1" dirty="0">
                          <a:latin typeface="Kim jung chul Gothic Regular" panose="020B0503000000000000" pitchFamily="50" charset="-127"/>
                          <a:ea typeface="Kim jung chul Gothic Regular" panose="020B0503000000000000" pitchFamily="50" charset="-127"/>
                        </a:rPr>
                        <a:t>)</a:t>
                      </a:r>
                      <a:endParaRPr lang="ko-KR" altLang="en-US" b="1" dirty="0">
                        <a:latin typeface="Kim jung chul Gothic Regular" panose="020B0503000000000000" pitchFamily="50" charset="-127"/>
                        <a:ea typeface="Kim jung chul Gothic Regular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49774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6826567" y="5524056"/>
            <a:ext cx="4509604" cy="352623"/>
            <a:chOff x="956560" y="4933212"/>
            <a:chExt cx="4509604" cy="352623"/>
          </a:xfrm>
        </p:grpSpPr>
        <p:sp>
          <p:nvSpPr>
            <p:cNvPr id="5" name="TextBox 4"/>
            <p:cNvSpPr txBox="1"/>
            <p:nvPr/>
          </p:nvSpPr>
          <p:spPr>
            <a:xfrm>
              <a:off x="956560" y="4947281"/>
              <a:ext cx="4344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>
                      <a:lumMod val="75000"/>
                    </a:schemeClr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※ </a:t>
              </a:r>
              <a:r>
                <a:rPr lang="ko-KR" altLang="en-US" sz="1600" dirty="0">
                  <a:solidFill>
                    <a:schemeClr val="accent4">
                      <a:lumMod val="75000"/>
                    </a:schemeClr>
                  </a:solidFill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커리큘럼은 상황에 따라서 변동될 수 있습니다</a:t>
              </a:r>
              <a:r>
                <a:rPr lang="en-US" altLang="ko-KR" sz="1600" dirty="0"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.</a:t>
              </a:r>
              <a:r>
                <a:rPr lang="ko-KR" altLang="en-US" sz="1600" dirty="0">
                  <a:latin typeface="Kim jung chul Gothic Regular" panose="020B0503000000000000" pitchFamily="50" charset="-127"/>
                  <a:ea typeface="Kim jung chul Gothic Regular" panose="020B0503000000000000" pitchFamily="50" charset="-127"/>
                </a:rPr>
                <a:t> </a:t>
              </a:r>
            </a:p>
          </p:txBody>
        </p:sp>
        <p:pic>
          <p:nvPicPr>
            <p:cNvPr id="2052" name="Picture 4" descr="https://upload.wikimedia.org/wikipedia/commons/thumb/e/e6/Noto_Emoji_KitKat_263a.svg/220px-Noto_Emoji_KitKat_263a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873" y="4933212"/>
              <a:ext cx="330291" cy="330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펼쳐진 책 이모티콘 📖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899" y="563196"/>
            <a:ext cx="814803" cy="81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9921-CA47-A272-EC01-AF89C09C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블록형 </a:t>
            </a:r>
            <a:r>
              <a:rPr lang="en-US" altLang="ko-KR"/>
              <a:t>PLC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62854E-4303-0094-E4F5-F3A2A1019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하나의 블록에 필수적인 기능들이 내장된 형태</a:t>
            </a:r>
            <a:endParaRPr lang="en-US" altLang="ko-KR"/>
          </a:p>
          <a:p>
            <a:r>
              <a:rPr lang="ko-KR" altLang="en-US"/>
              <a:t>모듈형에 비해 저렴함</a:t>
            </a:r>
            <a:r>
              <a:rPr lang="en-US" altLang="ko-KR"/>
              <a:t>, </a:t>
            </a:r>
            <a:r>
              <a:rPr lang="ko-KR" altLang="en-US"/>
              <a:t>소형</a:t>
            </a:r>
            <a:r>
              <a:rPr lang="en-US" altLang="ko-KR"/>
              <a:t>PLC</a:t>
            </a:r>
            <a:r>
              <a:rPr lang="ko-KR" altLang="en-US"/>
              <a:t>라고도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F5399-ABC2-5D8C-B63F-ED778250C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85" y="3083976"/>
            <a:ext cx="4330789" cy="27640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437DC1-592C-A9E3-98EB-728B8BB1F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772" y="3109159"/>
            <a:ext cx="3324118" cy="27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8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9863" y="2295468"/>
            <a:ext cx="9144000" cy="167394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PLC </a:t>
            </a:r>
            <a:r>
              <a:rPr lang="ko-KR" altLang="en-US" dirty="0">
                <a:solidFill>
                  <a:srgbClr val="00B050"/>
                </a:solidFill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840592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49" y="1825625"/>
            <a:ext cx="9223502" cy="36932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구조 </a:t>
            </a:r>
          </a:p>
        </p:txBody>
      </p:sp>
    </p:spTree>
    <p:extLst>
      <p:ext uri="{BB962C8B-B14F-4D97-AF65-F5344CB8AC3E}">
        <p14:creationId xmlns:p14="http://schemas.microsoft.com/office/powerpoint/2010/main" val="305577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7401" t="25184" r="37421"/>
          <a:stretch/>
        </p:blipFill>
        <p:spPr>
          <a:xfrm>
            <a:off x="7159155" y="1975103"/>
            <a:ext cx="4477270" cy="3812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78AB5-5342-E09B-6ED6-A71D37B1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726" y="1608924"/>
            <a:ext cx="10515600" cy="495885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altLang="ko-KR" dirty="0"/>
              <a:t>1.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 err="1"/>
              <a:t>출력부</a:t>
            </a:r>
            <a:endParaRPr lang="en-US" altLang="ko-KR" dirty="0"/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ko-KR" altLang="en-US" dirty="0"/>
              <a:t>외부 장치로부터 데이터를 받거나 </a:t>
            </a:r>
            <a:br>
              <a:rPr lang="en-US" altLang="ko-KR" dirty="0"/>
            </a:br>
            <a:r>
              <a:rPr lang="ko-KR" altLang="en-US" dirty="0"/>
              <a:t>외부 장치로 데이터를 보내기 위한</a:t>
            </a:r>
            <a:br>
              <a:rPr lang="en-US" altLang="ko-KR" dirty="0"/>
            </a:br>
            <a:r>
              <a:rPr lang="ko-KR" altLang="en-US" dirty="0">
                <a:solidFill>
                  <a:schemeClr val="accent6"/>
                </a:solidFill>
              </a:rPr>
              <a:t>입</a:t>
            </a:r>
            <a:r>
              <a:rPr lang="en-US" altLang="ko-KR" dirty="0">
                <a:solidFill>
                  <a:schemeClr val="accent6"/>
                </a:solidFill>
              </a:rPr>
              <a:t>/</a:t>
            </a:r>
            <a:r>
              <a:rPr lang="ko-KR" altLang="en-US" dirty="0">
                <a:solidFill>
                  <a:schemeClr val="accent6"/>
                </a:solidFill>
              </a:rPr>
              <a:t>출력 메모리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ko-KR" altLang="en-US" dirty="0"/>
              <a:t>물리적으로 전선을 통해 외부 장치</a:t>
            </a:r>
            <a:br>
              <a:rPr lang="en-US" altLang="ko-KR" dirty="0"/>
            </a:br>
            <a:r>
              <a:rPr lang="ko-KR" altLang="en-US" dirty="0"/>
              <a:t>와 연결되는 </a:t>
            </a:r>
            <a:r>
              <a:rPr lang="ko-KR" altLang="en-US" dirty="0">
                <a:solidFill>
                  <a:schemeClr val="accent6"/>
                </a:solidFill>
              </a:rPr>
              <a:t>터미널</a:t>
            </a:r>
            <a:r>
              <a:rPr lang="en-US" altLang="ko-KR" dirty="0">
                <a:solidFill>
                  <a:schemeClr val="accent6"/>
                </a:solidFill>
              </a:rPr>
              <a:t>(</a:t>
            </a:r>
            <a:r>
              <a:rPr lang="ko-KR" altLang="en-US" dirty="0">
                <a:solidFill>
                  <a:schemeClr val="accent6"/>
                </a:solidFill>
              </a:rPr>
              <a:t>단자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ko-KR" altLang="en-US" dirty="0"/>
              <a:t>외부 장치와 </a:t>
            </a:r>
            <a:r>
              <a:rPr lang="en-US" altLang="ko-KR" dirty="0"/>
              <a:t>PLC</a:t>
            </a:r>
            <a:r>
              <a:rPr lang="ko-KR" altLang="en-US" dirty="0"/>
              <a:t>의 </a:t>
            </a:r>
            <a:r>
              <a:rPr lang="ko-KR" altLang="en-US" dirty="0" err="1"/>
              <a:t>전압차이가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존재하기에 외부 장치 연결 시 </a:t>
            </a:r>
            <a:br>
              <a:rPr lang="en-US" altLang="ko-KR" dirty="0"/>
            </a:br>
            <a:r>
              <a:rPr lang="ko-KR" altLang="en-US" dirty="0">
                <a:solidFill>
                  <a:schemeClr val="accent6"/>
                </a:solidFill>
              </a:rPr>
              <a:t>전압을 반드시 맞춰야 함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F69F35-CF57-ABC9-F324-F70A4A1DC917}"/>
              </a:ext>
            </a:extLst>
          </p:cNvPr>
          <p:cNvSpPr/>
          <p:nvPr/>
        </p:nvSpPr>
        <p:spPr>
          <a:xfrm>
            <a:off x="7827264" y="2340864"/>
            <a:ext cx="646176" cy="281635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AAFBD7-C236-3B54-B8B0-F75B230E5EB5}"/>
              </a:ext>
            </a:extLst>
          </p:cNvPr>
          <p:cNvSpPr/>
          <p:nvPr/>
        </p:nvSpPr>
        <p:spPr>
          <a:xfrm>
            <a:off x="10320528" y="2340864"/>
            <a:ext cx="646176" cy="281635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815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60" y="2339999"/>
            <a:ext cx="4024526" cy="32735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구조</a:t>
            </a:r>
            <a:r>
              <a:rPr lang="en-US" altLang="ko-KR" dirty="0"/>
              <a:t>: </a:t>
            </a:r>
            <a:r>
              <a:rPr lang="ko-KR" altLang="en-US" dirty="0" err="1"/>
              <a:t>입력부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외부 기기로부터 신호를 </a:t>
            </a:r>
            <a:r>
              <a:rPr lang="en-US" altLang="ko-KR" sz="3200" dirty="0"/>
              <a:t>CPU</a:t>
            </a:r>
            <a:r>
              <a:rPr lang="ko-KR" altLang="en-US" sz="3200" dirty="0"/>
              <a:t>의 연산부로 전달해주는 역할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입력 종류</a:t>
            </a:r>
            <a:endParaRPr lang="en-US" altLang="ko-KR" sz="3200" dirty="0"/>
          </a:p>
          <a:p>
            <a:pPr lvl="1"/>
            <a:r>
              <a:rPr lang="en-US" altLang="ko-KR" sz="2800" dirty="0"/>
              <a:t>DC 24v</a:t>
            </a:r>
          </a:p>
          <a:p>
            <a:pPr lvl="1"/>
            <a:r>
              <a:rPr lang="en-US" altLang="ko-KR" sz="2800" dirty="0"/>
              <a:t>AC 110v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387" y="4624171"/>
            <a:ext cx="5553850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66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구조</a:t>
            </a:r>
            <a:r>
              <a:rPr lang="en-US" altLang="ko-KR" dirty="0"/>
              <a:t>: </a:t>
            </a:r>
            <a:r>
              <a:rPr lang="ko-KR" altLang="en-US" dirty="0" err="1"/>
              <a:t>출력부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내부 연산의 결과를 외부의 기기에 전달하여 구동시키는 부분</a:t>
            </a:r>
            <a:endParaRPr lang="en-US" altLang="ko-KR" sz="3200" dirty="0"/>
          </a:p>
          <a:p>
            <a:r>
              <a:rPr lang="ko-KR" altLang="en-US" sz="3200" dirty="0"/>
              <a:t>출력 종류</a:t>
            </a:r>
            <a:endParaRPr lang="en-US" altLang="ko-KR" sz="3200" dirty="0"/>
          </a:p>
          <a:p>
            <a:pPr lvl="1"/>
            <a:r>
              <a:rPr lang="ko-KR" altLang="en-US" sz="2800" dirty="0"/>
              <a:t>트랜지스터 출력</a:t>
            </a:r>
            <a:endParaRPr lang="en-US" altLang="ko-KR" sz="2800" dirty="0"/>
          </a:p>
          <a:p>
            <a:pPr lvl="1"/>
            <a:r>
              <a:rPr lang="en-US" altLang="ko-KR" sz="2800" dirty="0"/>
              <a:t>SSR </a:t>
            </a:r>
            <a:r>
              <a:rPr lang="ko-KR" altLang="en-US" sz="2800" dirty="0"/>
              <a:t>출력</a:t>
            </a:r>
            <a:endParaRPr lang="en-US" altLang="ko-KR" sz="2800" dirty="0"/>
          </a:p>
          <a:p>
            <a:pPr lvl="1"/>
            <a:r>
              <a:rPr lang="ko-KR" altLang="en-US" sz="2800" dirty="0"/>
              <a:t>릴레이 출력</a:t>
            </a:r>
            <a:endParaRPr lang="en-US" altLang="ko-KR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1" y="3277170"/>
            <a:ext cx="4462662" cy="260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60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7401" t="24945" r="37421"/>
          <a:stretch/>
        </p:blipFill>
        <p:spPr>
          <a:xfrm>
            <a:off x="7242290" y="1962911"/>
            <a:ext cx="4477270" cy="38250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구조</a:t>
            </a:r>
            <a:r>
              <a:rPr lang="en-US" altLang="ko-KR" dirty="0"/>
              <a:t>: CPU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78AB5-5342-E09B-6ED6-A71D37B1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332" y="1602591"/>
            <a:ext cx="10515600" cy="495885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2. CPU(</a:t>
            </a:r>
            <a:r>
              <a:rPr lang="ko-KR" altLang="en-US" dirty="0"/>
              <a:t>마이크로 프로세서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메모리에 저장된 </a:t>
            </a:r>
            <a:r>
              <a:rPr lang="ko-KR" altLang="en-US" dirty="0">
                <a:solidFill>
                  <a:schemeClr val="accent6"/>
                </a:solidFill>
              </a:rPr>
              <a:t>프로그램을 실행</a:t>
            </a:r>
            <a:endParaRPr lang="en-US" altLang="ko-KR" dirty="0">
              <a:solidFill>
                <a:schemeClr val="accent6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en-US" dirty="0"/>
              <a:t>메모리를 읽고 쓰기 가능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명령어에 따른 연산 수행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b="1" dirty="0">
                <a:solidFill>
                  <a:schemeClr val="accent2"/>
                </a:solidFill>
              </a:rPr>
              <a:t>Step</a:t>
            </a:r>
            <a:r>
              <a:rPr lang="en-US" altLang="ko-KR" dirty="0"/>
              <a:t> </a:t>
            </a:r>
            <a:r>
              <a:rPr lang="ko-KR" altLang="en-US" dirty="0"/>
              <a:t>이라고 부르는 명령어 처리</a:t>
            </a:r>
            <a:br>
              <a:rPr lang="en-US" altLang="ko-KR" dirty="0"/>
            </a:br>
            <a:r>
              <a:rPr lang="ko-KR" altLang="en-US" dirty="0"/>
              <a:t>주기를 반복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프로그램이 시작부터 끝까지 한 번</a:t>
            </a:r>
            <a:br>
              <a:rPr lang="en-US" altLang="ko-KR" dirty="0"/>
            </a:br>
            <a:r>
              <a:rPr lang="ko-KR" altLang="en-US" dirty="0"/>
              <a:t>작동하는 것을 </a:t>
            </a:r>
            <a:r>
              <a:rPr lang="en-US" altLang="ko-KR" b="1" dirty="0">
                <a:solidFill>
                  <a:schemeClr val="accent2"/>
                </a:solidFill>
              </a:rPr>
              <a:t>Scan</a:t>
            </a:r>
            <a:r>
              <a:rPr lang="ko-KR" altLang="en-US" dirty="0"/>
              <a:t>이라고 함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516C96-003D-3750-26D4-7A6C4F6DD508}"/>
              </a:ext>
            </a:extLst>
          </p:cNvPr>
          <p:cNvSpPr/>
          <p:nvPr/>
        </p:nvSpPr>
        <p:spPr>
          <a:xfrm>
            <a:off x="8729472" y="3767328"/>
            <a:ext cx="1487424" cy="140208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48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7401" t="24467" r="37421"/>
          <a:stretch/>
        </p:blipFill>
        <p:spPr>
          <a:xfrm>
            <a:off x="7142530" y="1938527"/>
            <a:ext cx="4477270" cy="38494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구조</a:t>
            </a:r>
            <a:r>
              <a:rPr lang="en-US" altLang="ko-KR" dirty="0"/>
              <a:t>:</a:t>
            </a:r>
            <a:r>
              <a:rPr lang="ko-KR" altLang="en-US" dirty="0"/>
              <a:t>메모리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78AB5-5342-E09B-6ED6-A71D37B1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23" y="1602591"/>
            <a:ext cx="10515600" cy="495885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메모리</a:t>
            </a:r>
            <a:endParaRPr lang="en-US" altLang="ko-KR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>
                <a:solidFill>
                  <a:schemeClr val="accent6"/>
                </a:solidFill>
              </a:rPr>
              <a:t>프로그램 메모리</a:t>
            </a:r>
            <a:endParaRPr lang="en-US" altLang="ko-KR" dirty="0">
              <a:solidFill>
                <a:schemeClr val="accent6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/>
              <a:t>사용자가 작성한 프로그램을 저장</a:t>
            </a:r>
            <a:endParaRPr lang="en-US" altLang="ko-KR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>
                <a:solidFill>
                  <a:schemeClr val="accent6"/>
                </a:solidFill>
              </a:rPr>
              <a:t>데이터 메모리</a:t>
            </a:r>
            <a:endParaRPr lang="en-US" altLang="ko-KR" dirty="0">
              <a:solidFill>
                <a:schemeClr val="accent6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/>
              <a:t>프로그램에 따라 데이터를 저장 </a:t>
            </a:r>
            <a:br>
              <a:rPr lang="en-US" altLang="ko-KR" dirty="0"/>
            </a:br>
            <a:r>
              <a:rPr lang="ko-KR" altLang="en-US" dirty="0"/>
              <a:t>또는 변경</a:t>
            </a:r>
            <a:endParaRPr lang="en-US" altLang="ko-KR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>
                <a:solidFill>
                  <a:schemeClr val="accent6"/>
                </a:solidFill>
              </a:rPr>
              <a:t>시스템 메모리 </a:t>
            </a:r>
            <a:endParaRPr lang="en-US" altLang="ko-KR" dirty="0">
              <a:solidFill>
                <a:schemeClr val="accent6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dirty="0"/>
              <a:t>PLC </a:t>
            </a:r>
            <a:r>
              <a:rPr lang="ko-KR" altLang="en-US" dirty="0"/>
              <a:t>제조사에서 작성한 시스템 </a:t>
            </a:r>
            <a:br>
              <a:rPr lang="en-US" altLang="ko-KR" dirty="0"/>
            </a:br>
            <a:r>
              <a:rPr lang="ko-KR" altLang="en-US" dirty="0"/>
              <a:t>프로그램</a:t>
            </a:r>
            <a:r>
              <a:rPr lang="en-US" altLang="ko-KR" dirty="0"/>
              <a:t>(</a:t>
            </a:r>
            <a:r>
              <a:rPr lang="ko-KR" altLang="en-US" dirty="0"/>
              <a:t>운영체제</a:t>
            </a:r>
            <a:r>
              <a:rPr lang="en-US" altLang="ko-KR" dirty="0"/>
              <a:t>)</a:t>
            </a:r>
            <a:r>
              <a:rPr lang="ko-KR" altLang="en-US" dirty="0"/>
              <a:t>을 저장 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51CFB5-2EED-4BDC-5FFB-2D8E0732346D}"/>
              </a:ext>
            </a:extLst>
          </p:cNvPr>
          <p:cNvSpPr/>
          <p:nvPr/>
        </p:nvSpPr>
        <p:spPr>
          <a:xfrm>
            <a:off x="8717280" y="2365248"/>
            <a:ext cx="1316736" cy="106375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9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구조</a:t>
            </a:r>
            <a:r>
              <a:rPr lang="en-US" altLang="ko-KR" dirty="0"/>
              <a:t>: </a:t>
            </a:r>
            <a:r>
              <a:rPr lang="ko-KR" altLang="en-US" dirty="0"/>
              <a:t>메모리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ROM (read only memory)</a:t>
            </a:r>
          </a:p>
          <a:p>
            <a:pPr lvl="1"/>
            <a:r>
              <a:rPr lang="ko-KR" altLang="en-US" sz="2800" dirty="0"/>
              <a:t>읽기 전용</a:t>
            </a:r>
            <a:r>
              <a:rPr lang="en-US" altLang="ko-KR" sz="2800" dirty="0"/>
              <a:t>, </a:t>
            </a:r>
            <a:r>
              <a:rPr lang="ko-KR" altLang="en-US" sz="2800" dirty="0"/>
              <a:t>메모리 내용 변경 불가</a:t>
            </a:r>
            <a:endParaRPr lang="en-US" altLang="ko-KR" sz="2800" dirty="0"/>
          </a:p>
          <a:p>
            <a:pPr lvl="1"/>
            <a:r>
              <a:rPr lang="ko-KR" altLang="en-US" sz="2800" dirty="0"/>
              <a:t>한 번 작성한 후에 변경되지 않는</a:t>
            </a:r>
            <a:r>
              <a:rPr lang="en-US" altLang="ko-KR" sz="2800" dirty="0"/>
              <a:t>, </a:t>
            </a:r>
            <a:r>
              <a:rPr lang="ko-KR" altLang="en-US" sz="2800" dirty="0"/>
              <a:t>시스템 관련 프로그램 저장</a:t>
            </a:r>
            <a:endParaRPr lang="en-US" altLang="ko-KR" sz="2800" dirty="0"/>
          </a:p>
          <a:p>
            <a:pPr lvl="1"/>
            <a:r>
              <a:rPr lang="ko-KR" altLang="en-US" sz="2800" dirty="0"/>
              <a:t>한 번 저장하면 전원이 끊어져도 메모리의 내용이 그대로 보존 </a:t>
            </a:r>
            <a:r>
              <a:rPr lang="en-US" altLang="ko-KR" sz="2800" dirty="0"/>
              <a:t>(</a:t>
            </a:r>
            <a:r>
              <a:rPr lang="ko-KR" altLang="en-US" sz="2800" dirty="0" err="1"/>
              <a:t>비휘발성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5381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구조</a:t>
            </a:r>
            <a:r>
              <a:rPr lang="en-US" altLang="ko-KR" dirty="0"/>
              <a:t>: </a:t>
            </a:r>
            <a:r>
              <a:rPr lang="ko-KR" altLang="en-US" dirty="0"/>
              <a:t>메모리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RAM (random access memory)</a:t>
            </a:r>
          </a:p>
          <a:p>
            <a:pPr lvl="1"/>
            <a:r>
              <a:rPr lang="ko-KR" altLang="en-US" sz="2800" dirty="0"/>
              <a:t>메모리에 정보를 수시로 읽고 쓰기가 가능</a:t>
            </a:r>
            <a:endParaRPr lang="en-US" altLang="ko-KR" sz="2800" dirty="0"/>
          </a:p>
          <a:p>
            <a:pPr lvl="1"/>
            <a:r>
              <a:rPr lang="ko-KR" altLang="en-US" sz="2800" dirty="0"/>
              <a:t>정보 </a:t>
            </a:r>
            <a:r>
              <a:rPr lang="ko-KR" altLang="en-US" sz="2800" dirty="0" err="1"/>
              <a:t>일시저장</a:t>
            </a:r>
            <a:r>
              <a:rPr lang="ko-KR" altLang="en-US" sz="2800" dirty="0"/>
              <a:t> 가능</a:t>
            </a:r>
            <a:endParaRPr lang="en-US" altLang="ko-KR" sz="2800" dirty="0"/>
          </a:p>
          <a:p>
            <a:pPr lvl="1"/>
            <a:r>
              <a:rPr lang="ko-KR" altLang="en-US" sz="2800" dirty="0"/>
              <a:t>전원이 끊어지면 기억시킨 정보 내용 모두 상실</a:t>
            </a:r>
            <a:r>
              <a:rPr lang="en-US" altLang="ko-KR" sz="2800" dirty="0"/>
              <a:t>(</a:t>
            </a:r>
            <a:r>
              <a:rPr lang="ko-KR" altLang="en-US" sz="2800" dirty="0"/>
              <a:t>휘발성 메모리</a:t>
            </a:r>
            <a:r>
              <a:rPr lang="en-US" altLang="ko-KR" sz="2800" dirty="0"/>
              <a:t>)</a:t>
            </a:r>
          </a:p>
          <a:p>
            <a:pPr lvl="1"/>
            <a:r>
              <a:rPr lang="en-US" altLang="ko-KR" sz="2800" dirty="0"/>
              <a:t>PLC</a:t>
            </a:r>
            <a:r>
              <a:rPr lang="ko-KR" altLang="en-US" sz="2800" dirty="0"/>
              <a:t>의 데이터 영역은 </a:t>
            </a:r>
            <a:r>
              <a:rPr lang="en-US" altLang="ko-KR" sz="2800" dirty="0"/>
              <a:t>RAM </a:t>
            </a:r>
            <a:r>
              <a:rPr lang="ko-KR" altLang="en-US" sz="2800" dirty="0"/>
              <a:t>영역에 저장</a:t>
            </a:r>
            <a:endParaRPr lang="en-US" altLang="ko-KR" sz="2800" dirty="0"/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ko-KR" altLang="en-US" dirty="0"/>
              <a:t>그렇다면 전원이 꺼져도 메모리의 내용이 지워지지 않도록 하려면 어떻게 해야 할까요</a:t>
            </a:r>
            <a:r>
              <a:rPr lang="en-US" altLang="ko-KR" dirty="0"/>
              <a:t>?</a:t>
            </a:r>
          </a:p>
          <a:p>
            <a:pPr marL="457200" lvl="1" indent="0">
              <a:buNone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694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PLC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들어가기</a:t>
            </a:r>
          </a:p>
        </p:txBody>
      </p:sp>
    </p:spTree>
    <p:extLst>
      <p:ext uri="{BB962C8B-B14F-4D97-AF65-F5344CB8AC3E}">
        <p14:creationId xmlns:p14="http://schemas.microsoft.com/office/powerpoint/2010/main" val="361070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182762"/>
            <a:ext cx="9144000" cy="167394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PLC </a:t>
            </a:r>
            <a:r>
              <a:rPr lang="ko-KR" altLang="en-US" dirty="0">
                <a:solidFill>
                  <a:srgbClr val="00B050"/>
                </a:solidFill>
              </a:rPr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1943470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PLC</a:t>
            </a:r>
            <a:r>
              <a:rPr lang="ko-KR" altLang="en-US" dirty="0"/>
              <a:t>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IL, ST, Ladder, FBD, SFC </a:t>
            </a:r>
            <a:r>
              <a:rPr lang="ko-KR" altLang="en-US" dirty="0"/>
              <a:t>프로그래밍 방식을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수업에서는 </a:t>
            </a:r>
            <a:r>
              <a:rPr lang="en-US" altLang="ko-KR" dirty="0">
                <a:solidFill>
                  <a:schemeClr val="accent6"/>
                </a:solidFill>
              </a:rPr>
              <a:t>Ladder(LD) </a:t>
            </a:r>
            <a:r>
              <a:rPr lang="ko-KR" altLang="en-US" dirty="0">
                <a:solidFill>
                  <a:schemeClr val="accent6"/>
                </a:solidFill>
              </a:rPr>
              <a:t>프로그래밍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r>
              <a:rPr lang="ko-KR" altLang="en-US" sz="2400" dirty="0"/>
              <a:t>대부분의 환경에서 </a:t>
            </a:r>
            <a:r>
              <a:rPr lang="en-US" altLang="ko-KR" sz="2400" dirty="0"/>
              <a:t>LD </a:t>
            </a:r>
            <a:r>
              <a:rPr lang="ko-KR" altLang="en-US" sz="2400" dirty="0"/>
              <a:t>프로그래밍을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21" y="4001294"/>
            <a:ext cx="10866557" cy="1750723"/>
          </a:xfrm>
          <a:prstGeom prst="rect">
            <a:avLst/>
          </a:prstGeom>
          <a:effectLst>
            <a:outerShdw blurRad="127000" dir="5400000" algn="ctr" rotWithShape="0">
              <a:schemeClr val="bg1">
                <a:lumMod val="7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303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동작원리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ko-KR" dirty="0">
                <a:solidFill>
                  <a:schemeClr val="accent6"/>
                </a:solidFill>
              </a:rPr>
              <a:t>LD </a:t>
            </a:r>
            <a:r>
              <a:rPr lang="ko-KR" altLang="en-US" dirty="0">
                <a:solidFill>
                  <a:schemeClr val="accent6"/>
                </a:solidFill>
              </a:rPr>
              <a:t>프로그래밍</a:t>
            </a:r>
            <a:r>
              <a:rPr lang="ko-KR" altLang="en-US" dirty="0"/>
              <a:t>을 통해 입력 모듈의 입력 메모리</a:t>
            </a:r>
            <a:r>
              <a:rPr lang="en-US" altLang="ko-KR" dirty="0"/>
              <a:t>, </a:t>
            </a:r>
            <a:r>
              <a:rPr lang="ko-KR" altLang="en-US" dirty="0"/>
              <a:t>출력 모듈의 출력 메모리</a:t>
            </a:r>
            <a:r>
              <a:rPr lang="en-US" altLang="ko-KR" dirty="0"/>
              <a:t>(</a:t>
            </a:r>
            <a:r>
              <a:rPr lang="ko-KR" altLang="en-US" dirty="0"/>
              <a:t>릴레이 코일</a:t>
            </a:r>
            <a:r>
              <a:rPr lang="en-US" altLang="ko-KR" dirty="0"/>
              <a:t>), </a:t>
            </a:r>
            <a:r>
              <a:rPr lang="ko-KR" altLang="en-US" dirty="0"/>
              <a:t>내부 메모리를 제어할 수 있음 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ko-KR" altLang="en-US" dirty="0"/>
              <a:t>입력 모듈에 전기 신호</a:t>
            </a:r>
            <a:r>
              <a:rPr lang="en-US" altLang="ko-KR" dirty="0"/>
              <a:t>(</a:t>
            </a:r>
            <a:r>
              <a:rPr lang="ko-KR" altLang="en-US" dirty="0"/>
              <a:t>전압</a:t>
            </a:r>
            <a:r>
              <a:rPr lang="en-US" altLang="ko-KR" dirty="0"/>
              <a:t>, </a:t>
            </a:r>
            <a:r>
              <a:rPr lang="ko-KR" altLang="en-US" dirty="0"/>
              <a:t>전류</a:t>
            </a:r>
            <a:r>
              <a:rPr lang="en-US" altLang="ko-KR" dirty="0"/>
              <a:t>)</a:t>
            </a:r>
            <a:r>
              <a:rPr lang="ko-KR" altLang="en-US" dirty="0"/>
              <a:t>가 들어오면 대부분의 모듈에서 </a:t>
            </a:r>
            <a:r>
              <a:rPr lang="ko-KR" altLang="en-US" dirty="0">
                <a:solidFill>
                  <a:schemeClr val="accent6"/>
                </a:solidFill>
              </a:rPr>
              <a:t>자동으로 입력 메모리에 특정 값이 기록 </a:t>
            </a:r>
            <a:r>
              <a:rPr lang="ko-KR" altLang="en-US" dirty="0"/>
              <a:t>됨 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ko-KR" altLang="en-US" dirty="0"/>
              <a:t>출력 메모리에 값을 쓰면 출력 코일에 전기가 흐르면서 릴레이가 가동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출력 모듈에서 전기 신호가 출력 </a:t>
            </a:r>
            <a:r>
              <a:rPr lang="ko-KR" altLang="en-US" dirty="0"/>
              <a:t>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768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030" y="1027906"/>
            <a:ext cx="7450145" cy="558760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연산 처리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4700" y="2015067"/>
            <a:ext cx="3634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1</a:t>
            </a:r>
            <a:r>
              <a:rPr lang="ko-KR" altLang="en-US" dirty="0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스캔타임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 </a:t>
            </a:r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= 1</a:t>
            </a:r>
            <a:r>
              <a:rPr lang="ko-KR" altLang="en-US" dirty="0" err="1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연산주기</a:t>
            </a:r>
            <a:b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</a:b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작성한 프로그램이 전달하는 연산을</a:t>
            </a: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처음부터 끝까지 한 번 수행하는 것을</a:t>
            </a:r>
            <a:endParaRPr lang="en-US" altLang="ko-KR" dirty="0">
              <a:latin typeface="Kim jung chul Gothic Regular" panose="020B0503000000000000" pitchFamily="50" charset="-127"/>
              <a:ea typeface="Kim jung chul Gothic Regular" panose="020B0503000000000000" pitchFamily="50" charset="-127"/>
            </a:endParaRPr>
          </a:p>
          <a:p>
            <a:r>
              <a:rPr lang="en-US" altLang="ko-KR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1</a:t>
            </a:r>
            <a:r>
              <a:rPr lang="ko-KR" altLang="en-US" dirty="0">
                <a:latin typeface="Kim jung chul Gothic Regular" panose="020B0503000000000000" pitchFamily="50" charset="-127"/>
                <a:ea typeface="Kim jung chul Gothic Regular" panose="020B0503000000000000" pitchFamily="50" charset="-127"/>
              </a:rPr>
              <a:t>스캔이라고 함</a:t>
            </a:r>
          </a:p>
        </p:txBody>
      </p:sp>
    </p:spTree>
    <p:extLst>
      <p:ext uri="{BB962C8B-B14F-4D97-AF65-F5344CB8AC3E}">
        <p14:creationId xmlns:p14="http://schemas.microsoft.com/office/powerpoint/2010/main" val="212491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34" y="1406051"/>
            <a:ext cx="6361216" cy="47709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9228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입력 이미지 영역 </a:t>
            </a:r>
            <a:r>
              <a:rPr lang="ko-KR" altLang="en-US" sz="2400" dirty="0" err="1"/>
              <a:t>리프레시</a:t>
            </a:r>
            <a:endParaRPr lang="en-US" altLang="ko-KR" sz="24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스캔프로그램</a:t>
            </a:r>
            <a:r>
              <a:rPr lang="en-US" altLang="ko-KR" sz="2400" dirty="0"/>
              <a:t>/</a:t>
            </a:r>
            <a:r>
              <a:rPr lang="ko-KR" altLang="en-US" sz="2400" dirty="0"/>
              <a:t>태스크 프로그램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3. </a:t>
            </a:r>
            <a:r>
              <a:rPr lang="ko-KR" altLang="en-US" sz="2400" dirty="0" err="1"/>
              <a:t>출력이미지</a:t>
            </a:r>
            <a:r>
              <a:rPr lang="ko-KR" altLang="en-US" sz="2400" dirty="0"/>
              <a:t> 영역 </a:t>
            </a:r>
            <a:r>
              <a:rPr lang="ko-KR" altLang="en-US" sz="2400" dirty="0" err="1"/>
              <a:t>리프레시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4. END</a:t>
            </a:r>
            <a:r>
              <a:rPr lang="ko-KR" altLang="en-US" sz="2400" dirty="0"/>
              <a:t>처리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488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입력 이미지 영역 </a:t>
            </a:r>
            <a:r>
              <a:rPr lang="en-US" altLang="ko-KR" dirty="0"/>
              <a:t>: </a:t>
            </a:r>
            <a:r>
              <a:rPr lang="ko-KR" altLang="en-US" dirty="0"/>
              <a:t>연산처리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759669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입력 이미지 영역</a:t>
            </a:r>
            <a:endParaRPr lang="en-US" altLang="ko-KR" dirty="0"/>
          </a:p>
          <a:p>
            <a:pPr lvl="1"/>
            <a:r>
              <a:rPr lang="ko-KR" altLang="en-US" dirty="0"/>
              <a:t>입력 모듈로부터 입력되는 정보를</a:t>
            </a:r>
            <a:br>
              <a:rPr lang="en-US" altLang="ko-KR" dirty="0"/>
            </a:b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ko-KR" altLang="en-US" b="1" dirty="0"/>
              <a:t>입력 이미지 영역</a:t>
            </a:r>
            <a:r>
              <a:rPr lang="ko-KR" altLang="en-US" dirty="0"/>
              <a:t>으로 복사</a:t>
            </a:r>
            <a:endParaRPr lang="en-US" altLang="ko-KR" dirty="0"/>
          </a:p>
          <a:p>
            <a:pPr lvl="1"/>
            <a:r>
              <a:rPr lang="ko-KR" altLang="en-US" dirty="0"/>
              <a:t>입력 이미지 영역에 복사된 데이터들은</a:t>
            </a:r>
            <a:br>
              <a:rPr lang="en-US" altLang="ko-KR" dirty="0"/>
            </a:br>
            <a:r>
              <a:rPr lang="ko-KR" altLang="en-US" dirty="0"/>
              <a:t>프로그램의 </a:t>
            </a:r>
            <a:r>
              <a:rPr lang="ko-KR" altLang="en-US" dirty="0" err="1"/>
              <a:t>연산시</a:t>
            </a:r>
            <a:r>
              <a:rPr lang="ko-KR" altLang="en-US" dirty="0"/>
              <a:t> 사용됨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 </a:t>
            </a:r>
            <a:r>
              <a:rPr lang="ko-KR" altLang="en-US" dirty="0" err="1"/>
              <a:t>리프레시</a:t>
            </a:r>
            <a:endParaRPr lang="en-US" altLang="ko-KR" dirty="0"/>
          </a:p>
          <a:p>
            <a:pPr lvl="1"/>
            <a:r>
              <a:rPr lang="ko-KR" altLang="en-US" dirty="0"/>
              <a:t>입력 영역의 데이터를 입력 이미지 영역으로 복사</a:t>
            </a:r>
            <a:r>
              <a:rPr lang="en-US" altLang="ko-KR" dirty="0"/>
              <a:t>!</a:t>
            </a:r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80" y="2195080"/>
            <a:ext cx="5134661" cy="385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14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Scan/Task </a:t>
            </a:r>
            <a:r>
              <a:rPr lang="ko-KR" altLang="en-US" dirty="0"/>
              <a:t>프로그램</a:t>
            </a:r>
            <a:r>
              <a:rPr lang="en-US" altLang="ko-KR" dirty="0"/>
              <a:t>: </a:t>
            </a:r>
            <a:r>
              <a:rPr lang="ko-KR" altLang="en-US" dirty="0"/>
              <a:t>연산처리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193221" cy="4351338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이전 과정에서 저장한 정보를 바탕으로</a:t>
            </a:r>
            <a:r>
              <a:rPr lang="en-US" altLang="ko-KR" sz="3200" dirty="0"/>
              <a:t>, </a:t>
            </a:r>
            <a:r>
              <a:rPr lang="ko-KR" altLang="en-US" sz="3200" dirty="0"/>
              <a:t>사전에 </a:t>
            </a:r>
            <a:r>
              <a:rPr lang="ko-KR" altLang="en-US" sz="3200" dirty="0" err="1"/>
              <a:t>만들어둔</a:t>
            </a:r>
            <a:r>
              <a:rPr lang="ko-KR" altLang="en-US" sz="3200" dirty="0"/>
              <a:t> 프로그램 연산 수행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프로그램 연산 결과 </a:t>
            </a:r>
            <a:r>
              <a:rPr lang="en-US" altLang="ko-KR" sz="3200" dirty="0">
                <a:sym typeface="Wingdings" panose="05000000000000000000" pitchFamily="2" charset="2"/>
              </a:rPr>
              <a:t> </a:t>
            </a:r>
            <a:r>
              <a:rPr lang="ko-KR" altLang="en-US" sz="3200" dirty="0">
                <a:sym typeface="Wingdings" panose="05000000000000000000" pitchFamily="2" charset="2"/>
              </a:rPr>
              <a:t>메모리</a:t>
            </a:r>
            <a:endParaRPr lang="en-US" altLang="ko-KR" sz="3200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97" y="2205715"/>
            <a:ext cx="4788209" cy="35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</a:t>
            </a:r>
            <a:r>
              <a:rPr lang="ko-KR" altLang="en-US" dirty="0"/>
              <a:t>과 </a:t>
            </a:r>
            <a:r>
              <a:rPr lang="en-US" altLang="ko-KR" dirty="0"/>
              <a:t>Task</a:t>
            </a:r>
            <a:endParaRPr lang="ko-KR" altLang="en-US" i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Scan Program</a:t>
            </a:r>
          </a:p>
          <a:p>
            <a:pPr lvl="1"/>
            <a:r>
              <a:rPr lang="en-US" altLang="ko-KR" dirty="0"/>
              <a:t>PLC </a:t>
            </a:r>
            <a:r>
              <a:rPr lang="ko-KR" altLang="en-US" dirty="0"/>
              <a:t>의 </a:t>
            </a:r>
            <a:r>
              <a:rPr lang="en-US" altLang="ko-KR" dirty="0"/>
              <a:t>CPU</a:t>
            </a:r>
            <a:r>
              <a:rPr lang="ko-KR" altLang="en-US" dirty="0"/>
              <a:t>가 </a:t>
            </a:r>
            <a:r>
              <a:rPr lang="ko-KR" altLang="en-US" u="sng" dirty="0"/>
              <a:t>런 상태</a:t>
            </a:r>
            <a:r>
              <a:rPr lang="ko-KR" altLang="en-US" dirty="0"/>
              <a:t>면 무조건 수행하는 프로그램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Task Program</a:t>
            </a:r>
          </a:p>
          <a:p>
            <a:pPr lvl="1"/>
            <a:r>
              <a:rPr lang="ko-KR" altLang="en-US" dirty="0"/>
              <a:t>스캔 프로그램과 달리 실행 조건이 만족되면 실행하는 프로그램</a:t>
            </a:r>
            <a:endParaRPr lang="en-US" altLang="ko-KR" dirty="0"/>
          </a:p>
          <a:p>
            <a:pPr lvl="1"/>
            <a:r>
              <a:rPr lang="en-US" altLang="ko-KR" dirty="0"/>
              <a:t>Task Program </a:t>
            </a:r>
            <a:r>
              <a:rPr lang="ko-KR" altLang="en-US" dirty="0"/>
              <a:t>실행 시</a:t>
            </a:r>
            <a:r>
              <a:rPr lang="en-US" altLang="ko-KR" dirty="0"/>
              <a:t>, Scan Program</a:t>
            </a:r>
            <a:r>
              <a:rPr lang="ko-KR" altLang="en-US" dirty="0"/>
              <a:t>의 연산이 멈추고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9818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출력 이미지 영역</a:t>
            </a:r>
            <a:r>
              <a:rPr lang="en-US" altLang="ko-KR" dirty="0"/>
              <a:t>: </a:t>
            </a:r>
            <a:r>
              <a:rPr lang="ko-KR" altLang="en-US" dirty="0"/>
              <a:t>연산처리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 과정에서 만들어진 결과는 </a:t>
            </a:r>
            <a:br>
              <a:rPr lang="en-US" altLang="ko-KR" dirty="0"/>
            </a:br>
            <a:r>
              <a:rPr lang="ko-KR" altLang="en-US" dirty="0"/>
              <a:t>바로 출력으로 내보내지 않고</a:t>
            </a:r>
            <a:br>
              <a:rPr lang="en-US" altLang="ko-KR" dirty="0"/>
            </a:br>
            <a:r>
              <a:rPr lang="ko-KR" altLang="en-US" dirty="0"/>
              <a:t>출력 이미지 영역에 저장됨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67" y="2013778"/>
            <a:ext cx="4788209" cy="35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235" y="1978025"/>
            <a:ext cx="4788209" cy="359115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출력 이미지 영역</a:t>
            </a:r>
            <a:r>
              <a:rPr lang="en-US" altLang="ko-KR" dirty="0"/>
              <a:t>: </a:t>
            </a:r>
            <a:r>
              <a:rPr lang="ko-KR" altLang="en-US" dirty="0"/>
              <a:t>자기 진단 </a:t>
            </a:r>
            <a:r>
              <a:rPr lang="en-US" altLang="ko-KR" dirty="0">
                <a:solidFill>
                  <a:schemeClr val="accent4"/>
                </a:solidFill>
              </a:rPr>
              <a:t>*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990600" y="1978025"/>
            <a:ext cx="59777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출력 이미지 영역에 저장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마지막 스텝 연산이 끝나고 나서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PLC </a:t>
            </a:r>
            <a:r>
              <a:rPr lang="ko-KR" altLang="en-US" dirty="0"/>
              <a:t>시스템 상에 오류가 있는지를 검사하고 </a:t>
            </a:r>
            <a:br>
              <a:rPr lang="en-US" altLang="ko-KR" dirty="0"/>
            </a:br>
            <a:r>
              <a:rPr lang="ko-KR" altLang="en-US" dirty="0"/>
              <a:t>오류가 없을 때만 출력을 내보냄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출력 이미지 영역에 저장 후 </a:t>
            </a:r>
            <a:br>
              <a:rPr lang="en-US" altLang="ko-KR" dirty="0"/>
            </a:br>
            <a:r>
              <a:rPr lang="en-US" altLang="ko-KR" dirty="0"/>
              <a:t>PLC</a:t>
            </a:r>
            <a:r>
              <a:rPr lang="ko-KR" altLang="en-US" dirty="0"/>
              <a:t>의 </a:t>
            </a:r>
            <a:r>
              <a:rPr lang="en-US" altLang="ko-KR" dirty="0"/>
              <a:t>CPU</a:t>
            </a:r>
            <a:r>
              <a:rPr lang="ko-KR" altLang="en-US" dirty="0"/>
              <a:t>는 자기 시스템을 진단하여 </a:t>
            </a:r>
            <a:br>
              <a:rPr lang="en-US" altLang="ko-KR" dirty="0"/>
            </a:br>
            <a:r>
              <a:rPr lang="ko-KR" altLang="en-US" dirty="0"/>
              <a:t>시스템 상에 오류가 있다면 </a:t>
            </a:r>
            <a:r>
              <a:rPr lang="ko-KR" altLang="en-US" dirty="0">
                <a:solidFill>
                  <a:srgbClr val="FF0000"/>
                </a:solidFill>
              </a:rPr>
              <a:t>에러 메시지</a:t>
            </a:r>
            <a:r>
              <a:rPr lang="ko-KR" altLang="en-US" dirty="0"/>
              <a:t>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117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LS산전 일렉트릭 PLC XBO-M2MB XGB 메모리 모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89" y="0"/>
            <a:ext cx="4309583" cy="430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미츠비시 Melsec 체계 Q Plc 전력 공급 Plc Q61p-a1 - Buy Mitsubishi L 시리즈 Plc,Mitsubishi  Plc Q38b,Mitsubishi Plc Q Product on Alibaba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901" y="69024"/>
            <a:ext cx="4198060" cy="419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dNUWdW/btqDf03g9GD/Q8eZmBafHC5MKm8ml3kMok/im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6355"/>
            <a:ext cx="28575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들어가기</a:t>
            </a:r>
          </a:p>
        </p:txBody>
      </p:sp>
      <p:pic>
        <p:nvPicPr>
          <p:cNvPr id="1026" name="Picture 2" descr="https://mblogthumb-phinf.pstatic.net/MjAxODAxMjFfMTM3/MDAxNTE2NTMwNTA5NTg5.qMJifs1qbXIDYvWaT_ksEuig22rrrTQ04iqh7qKUa0Eg.Z3ezMHociNtnmhyS9YfikmXQhDhS51QkbBq6-3wkm54g.JPEG.dev2010/CP1H_tcm849-98002.jpg?type=w800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1" y="2773741"/>
            <a:ext cx="5058499" cy="357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6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출력 이미지 영역</a:t>
            </a:r>
            <a:r>
              <a:rPr lang="en-US" altLang="ko-KR" dirty="0"/>
              <a:t>: END </a:t>
            </a:r>
            <a:r>
              <a:rPr lang="ko-KR" altLang="en-US" dirty="0"/>
              <a:t>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287814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연산이 성공적으로 출력되고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자기 진단 결과 시스템에 오류가 없다면</a:t>
            </a:r>
            <a:endParaRPr lang="en-US" altLang="ko-KR" dirty="0"/>
          </a:p>
          <a:p>
            <a:r>
              <a:rPr lang="ko-KR" altLang="en-US" dirty="0"/>
              <a:t>이미지 영역에 저장된 데이터를 </a:t>
            </a:r>
            <a:br>
              <a:rPr lang="en-US" altLang="ko-KR" dirty="0"/>
            </a:br>
            <a:r>
              <a:rPr lang="ko-KR" altLang="en-US" dirty="0"/>
              <a:t>출력 영역으로 복사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실질적인 출력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END </a:t>
            </a:r>
            <a:r>
              <a:rPr lang="ko-KR" altLang="en-US" dirty="0">
                <a:sym typeface="Wingdings" panose="05000000000000000000" pitchFamily="2" charset="2"/>
              </a:rPr>
              <a:t>처리 이후 다시 입력 </a:t>
            </a:r>
            <a:r>
              <a:rPr lang="ko-KR" altLang="en-US" dirty="0" err="1">
                <a:sym typeface="Wingdings" panose="05000000000000000000" pitchFamily="2" charset="2"/>
              </a:rPr>
              <a:t>리프레시</a:t>
            </a:r>
            <a:r>
              <a:rPr lang="ko-KR" altLang="en-US" dirty="0">
                <a:sym typeface="Wingdings" panose="05000000000000000000" pitchFamily="2" charset="2"/>
              </a:rPr>
              <a:t> 실시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 스캔 이후 다시 그 스캔을 반복하는 반복 연산 수행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787" y="1825625"/>
            <a:ext cx="4788209" cy="35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67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439D2-D5B7-44C2-FFD2-2FB0188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1E8DE-F9C8-53FA-C1FB-063E4D4AC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LS </a:t>
            </a:r>
            <a:r>
              <a:rPr lang="ko-KR" altLang="en-US" dirty="0"/>
              <a:t>산전 </a:t>
            </a:r>
            <a:r>
              <a:rPr lang="en-US" altLang="ko-KR" dirty="0"/>
              <a:t>PLC</a:t>
            </a:r>
            <a:r>
              <a:rPr lang="ko-KR" altLang="en-US" dirty="0"/>
              <a:t>는 </a:t>
            </a:r>
            <a:r>
              <a:rPr lang="en-US" altLang="ko-KR" dirty="0"/>
              <a:t>LS </a:t>
            </a:r>
            <a:r>
              <a:rPr lang="ko-KR" altLang="en-US" dirty="0"/>
              <a:t>산전에서 제공하는 </a:t>
            </a:r>
            <a:r>
              <a:rPr lang="en-US" altLang="ko-KR" dirty="0"/>
              <a:t>XG5000 </a:t>
            </a:r>
            <a:r>
              <a:rPr lang="ko-KR" altLang="en-US" dirty="0"/>
              <a:t>어플리케이션을 사용하여 프로그래밍</a:t>
            </a:r>
            <a:r>
              <a:rPr lang="en-US" altLang="ko-KR" dirty="0"/>
              <a:t>, </a:t>
            </a:r>
            <a:r>
              <a:rPr lang="ko-KR" altLang="en-US" dirty="0"/>
              <a:t>모듈 제어</a:t>
            </a:r>
            <a:r>
              <a:rPr lang="en-US" altLang="ko-KR" dirty="0"/>
              <a:t>, </a:t>
            </a:r>
            <a:r>
              <a:rPr lang="ko-KR" altLang="en-US" dirty="0"/>
              <a:t>모니터링을 수행</a:t>
            </a:r>
          </a:p>
        </p:txBody>
      </p:sp>
      <p:pic>
        <p:nvPicPr>
          <p:cNvPr id="2050" name="Picture 2" descr="LS산전 PLC 프로그램인 XG5000과 XB builder를 가지고 했던 실습">
            <a:extLst>
              <a:ext uri="{FF2B5EF4-FFF2-40B4-BE49-F238E27FC236}">
                <a16:creationId xmlns:a16="http://schemas.microsoft.com/office/drawing/2014/main" id="{D9EA9104-415E-57BA-216E-9191E9D9B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814" y="2687432"/>
            <a:ext cx="6473952" cy="347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G5000 | LS Electric XGB Windows programming and documentation software,  USB or free download. For use with all LS Electric PLCs.">
            <a:extLst>
              <a:ext uri="{FF2B5EF4-FFF2-40B4-BE49-F238E27FC236}">
                <a16:creationId xmlns:a16="http://schemas.microsoft.com/office/drawing/2014/main" id="{3A688FAA-E3FA-7C54-EC6B-93C281E10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9" b="27888"/>
          <a:stretch/>
        </p:blipFill>
        <p:spPr bwMode="auto">
          <a:xfrm>
            <a:off x="838200" y="3646781"/>
            <a:ext cx="3540062" cy="151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8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45D5C-331B-F0C2-6364-6358ED16F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3E35A-D953-AC7D-28F7-9A7E065E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F70AE1-CCAB-6438-1719-6CDFE99E5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HMI </a:t>
            </a:r>
            <a:r>
              <a:rPr lang="ko-KR" altLang="en-US" dirty="0"/>
              <a:t>의 화면 구성은 </a:t>
            </a:r>
            <a:r>
              <a:rPr lang="en-US" altLang="ko-KR" b="1" dirty="0">
                <a:solidFill>
                  <a:schemeClr val="accent6"/>
                </a:solidFill>
              </a:rPr>
              <a:t>XP-Builder</a:t>
            </a:r>
            <a:r>
              <a:rPr lang="en-US" altLang="ko-KR" dirty="0"/>
              <a:t> </a:t>
            </a:r>
            <a:r>
              <a:rPr lang="ko-KR" altLang="en-US" dirty="0"/>
              <a:t>어플리케이션을 통해서 수행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E3CB21-6378-3D49-DEC0-4526CC172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14" y="1167492"/>
            <a:ext cx="6115050" cy="60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34BE52-1512-B360-624D-084F2634B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70" y="3457010"/>
            <a:ext cx="415348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4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9C544-2F19-B780-DF73-3558F1CE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</a:t>
            </a:r>
            <a:r>
              <a:rPr lang="ko-KR" altLang="en-US" dirty="0"/>
              <a:t>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85808-F746-9269-78AF-24C97FE2C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65552"/>
            <a:ext cx="10515600" cy="1709141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1967</a:t>
            </a:r>
            <a:r>
              <a:rPr lang="ko-KR" altLang="en-US" sz="2800" dirty="0"/>
              <a:t>년 </a:t>
            </a:r>
            <a:r>
              <a:rPr lang="en-US" altLang="ko-KR" sz="2800" dirty="0"/>
              <a:t>Medford</a:t>
            </a:r>
            <a:r>
              <a:rPr lang="ko-KR" altLang="en-US" sz="2800" dirty="0"/>
              <a:t> 사에서 자동차 제조 회사 </a:t>
            </a:r>
            <a:r>
              <a:rPr lang="en-US" altLang="ko-KR" sz="2800" dirty="0"/>
              <a:t>GM</a:t>
            </a:r>
            <a:r>
              <a:rPr lang="ko-KR" altLang="en-US" sz="2800" dirty="0"/>
              <a:t>의 의뢰를 받아 </a:t>
            </a:r>
            <a:r>
              <a:rPr lang="en-US" altLang="ko-KR" sz="2800" b="1" dirty="0">
                <a:solidFill>
                  <a:srgbClr val="00B050"/>
                </a:solidFill>
              </a:rPr>
              <a:t>MODICON</a:t>
            </a:r>
            <a:r>
              <a:rPr lang="en-US" altLang="ko-KR" sz="2800" dirty="0">
                <a:solidFill>
                  <a:srgbClr val="00B050"/>
                </a:solidFill>
              </a:rPr>
              <a:t>(Modular Digital Controller)</a:t>
            </a:r>
            <a:r>
              <a:rPr lang="ko-KR" altLang="en-US" sz="2800" dirty="0"/>
              <a:t>이라는 이름으로 장치를 개발 </a:t>
            </a:r>
            <a:r>
              <a:rPr lang="en-US" altLang="ko-KR" sz="2800" dirty="0"/>
              <a:t>= </a:t>
            </a:r>
            <a:r>
              <a:rPr lang="ko-KR" altLang="en-US" sz="2800" b="1" dirty="0">
                <a:solidFill>
                  <a:srgbClr val="00B050"/>
                </a:solidFill>
              </a:rPr>
              <a:t>최초의 </a:t>
            </a:r>
            <a:r>
              <a:rPr lang="en-US" altLang="ko-KR" sz="2800" b="1" dirty="0">
                <a:solidFill>
                  <a:srgbClr val="00B050"/>
                </a:solidFill>
              </a:rPr>
              <a:t>PLC</a:t>
            </a:r>
          </a:p>
          <a:p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25E3B-F1E8-E5DF-9F1F-5D3BBA9B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956776"/>
            <a:ext cx="5687219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589E9-A07A-DCFD-8265-4AE8214FE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AFF8D-707B-6F98-645A-0E2ED8A9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PLC</a:t>
            </a:r>
            <a:r>
              <a:rPr lang="ko-KR" altLang="en-US" dirty="0"/>
              <a:t>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903267-1264-D519-3CBD-5A70F22E7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580"/>
            <a:ext cx="10515600" cy="4668085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GM</a:t>
            </a:r>
            <a:r>
              <a:rPr lang="ko-KR" altLang="en-US" sz="2800" dirty="0"/>
              <a:t>에서 요구한 기능 조건</a:t>
            </a:r>
            <a:endParaRPr lang="en-US" altLang="ko-KR" sz="2800" dirty="0"/>
          </a:p>
          <a:p>
            <a:pPr algn="l">
              <a:buFont typeface="+mj-lt"/>
              <a:buAutoNum type="arabicPeriod"/>
            </a:pPr>
            <a:r>
              <a:rPr lang="ko-KR" altLang="en-US" sz="2000" b="0" i="0" u="sng" dirty="0">
                <a:solidFill>
                  <a:srgbClr val="00B050"/>
                </a:solidFill>
                <a:effectLst/>
                <a:latin typeface="Pretendard JP"/>
              </a:rPr>
              <a:t> </a:t>
            </a:r>
            <a:r>
              <a:rPr lang="ko-KR" altLang="en-US" sz="2000" b="1" i="0" u="sng" dirty="0">
                <a:solidFill>
                  <a:srgbClr val="00B050"/>
                </a:solidFill>
                <a:effectLst/>
                <a:latin typeface="Pretendard JP"/>
              </a:rPr>
              <a:t>프로그램 작성 및 변경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이 용이하고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Pretendard JP"/>
              </a:rPr>
              <a:t>Sequence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변경을 현장에서 할 수 있을 것</a:t>
            </a: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 유지 보수가 용이할 것</a:t>
            </a: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 현장에 있어서 신뢰성이 </a:t>
            </a:r>
            <a:r>
              <a:rPr lang="ko-KR" altLang="en-US" sz="2000" b="1" i="0" dirty="0">
                <a:solidFill>
                  <a:schemeClr val="accent6"/>
                </a:solidFill>
                <a:effectLst/>
                <a:latin typeface="Pretendard JP"/>
              </a:rPr>
              <a:t>릴레이 </a:t>
            </a:r>
            <a:r>
              <a:rPr lang="ko-KR" altLang="en-US" sz="2000" b="1" i="0" dirty="0" err="1">
                <a:solidFill>
                  <a:schemeClr val="accent6"/>
                </a:solidFill>
                <a:effectLst/>
                <a:latin typeface="Pretendard JP"/>
              </a:rPr>
              <a:t>제어반</a:t>
            </a:r>
            <a:r>
              <a:rPr lang="ko-KR" altLang="en-US" sz="2000" b="1" i="0" dirty="0">
                <a:solidFill>
                  <a:schemeClr val="accent6"/>
                </a:solidFill>
                <a:effectLst/>
                <a:latin typeface="Pretendard JP"/>
              </a:rPr>
              <a:t>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보다 높을 것</a:t>
            </a:r>
          </a:p>
          <a:p>
            <a:pPr algn="l">
              <a:buFont typeface="+mj-lt"/>
              <a:buAutoNum type="arabicPeriod"/>
            </a:pPr>
            <a:r>
              <a:rPr lang="en-US" altLang="ko-KR" sz="2000" b="0" i="0" dirty="0">
                <a:solidFill>
                  <a:srgbClr val="212529"/>
                </a:solidFill>
                <a:effectLst/>
                <a:latin typeface="Pretendard JP"/>
              </a:rPr>
              <a:t> Size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는 </a:t>
            </a:r>
            <a:r>
              <a:rPr lang="ko-KR" altLang="en-US" sz="2000" b="1" i="0" dirty="0">
                <a:solidFill>
                  <a:schemeClr val="accent6"/>
                </a:solidFill>
                <a:effectLst/>
                <a:latin typeface="Pretendard JP"/>
              </a:rPr>
              <a:t>릴레이 </a:t>
            </a:r>
            <a:r>
              <a:rPr lang="ko-KR" altLang="en-US" sz="2000" b="1" i="0" dirty="0" err="1">
                <a:solidFill>
                  <a:schemeClr val="accent6"/>
                </a:solidFill>
                <a:effectLst/>
                <a:latin typeface="Pretendard JP"/>
              </a:rPr>
              <a:t>제어반</a:t>
            </a:r>
            <a:r>
              <a:rPr lang="ko-KR" altLang="en-US" sz="2000" b="1" i="0" dirty="0">
                <a:solidFill>
                  <a:schemeClr val="accent6"/>
                </a:solidFill>
                <a:effectLst/>
                <a:latin typeface="Pretendard JP"/>
              </a:rPr>
              <a:t>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보다 작을 것</a:t>
            </a: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 중앙 제어장치로 데이터 전송이 가능할 것</a:t>
            </a: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 </a:t>
            </a:r>
            <a:r>
              <a:rPr lang="ko-KR" altLang="en-US" sz="2000" b="1" i="0" dirty="0">
                <a:solidFill>
                  <a:schemeClr val="accent6"/>
                </a:solidFill>
                <a:effectLst/>
                <a:latin typeface="Pretendard JP"/>
              </a:rPr>
              <a:t>릴레이 및 </a:t>
            </a:r>
            <a:r>
              <a:rPr lang="ko-KR" altLang="en-US" sz="2000" b="1" i="0" dirty="0" err="1">
                <a:solidFill>
                  <a:schemeClr val="accent6"/>
                </a:solidFill>
                <a:effectLst/>
                <a:latin typeface="Pretendard JP"/>
              </a:rPr>
              <a:t>무접점</a:t>
            </a:r>
            <a:r>
              <a:rPr lang="ko-KR" altLang="en-US" sz="2000" b="1" i="0" dirty="0">
                <a:solidFill>
                  <a:schemeClr val="accent6"/>
                </a:solidFill>
                <a:effectLst/>
                <a:latin typeface="Pretendard JP"/>
              </a:rPr>
              <a:t> 방식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이 가능할 것</a:t>
            </a: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 입력은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Pretendard JP"/>
              </a:rPr>
              <a:t>AC 115V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를 받을 수 있을 것</a:t>
            </a: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 출력은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Pretendard JP"/>
              </a:rPr>
              <a:t>AC 115V 2A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이상으로 </a:t>
            </a:r>
            <a:r>
              <a:rPr lang="ko-KR" altLang="en-US" sz="2000" b="1" i="0" dirty="0">
                <a:solidFill>
                  <a:schemeClr val="accent6"/>
                </a:solidFill>
                <a:effectLst/>
                <a:latin typeface="Pretendard JP"/>
              </a:rPr>
              <a:t>솔레노이드 밸브</a:t>
            </a:r>
            <a:r>
              <a:rPr lang="en-US" altLang="ko-KR" sz="2000" b="1" i="0" dirty="0">
                <a:solidFill>
                  <a:schemeClr val="accent6"/>
                </a:solidFill>
                <a:effectLst/>
                <a:latin typeface="Pretendard JP"/>
              </a:rPr>
              <a:t>, </a:t>
            </a:r>
            <a:r>
              <a:rPr lang="ko-KR" altLang="en-US" sz="2000" b="1" i="0" dirty="0" err="1">
                <a:solidFill>
                  <a:schemeClr val="accent6"/>
                </a:solidFill>
                <a:effectLst/>
                <a:latin typeface="Pretendard JP"/>
              </a:rPr>
              <a:t>모타의</a:t>
            </a:r>
            <a:r>
              <a:rPr lang="ko-KR" altLang="en-US" sz="2000" b="1" i="0" dirty="0">
                <a:solidFill>
                  <a:schemeClr val="accent6"/>
                </a:solidFill>
                <a:effectLst/>
                <a:latin typeface="Pretendard JP"/>
              </a:rPr>
              <a:t> 기동</a:t>
            </a:r>
            <a:r>
              <a:rPr lang="en-US" altLang="ko-KR" sz="2000" b="1" i="0" dirty="0">
                <a:solidFill>
                  <a:schemeClr val="accent6"/>
                </a:solidFill>
                <a:effectLst/>
                <a:latin typeface="Pretendard JP"/>
              </a:rPr>
              <a:t>, </a:t>
            </a:r>
            <a:r>
              <a:rPr lang="ko-KR" altLang="en-US" sz="2000" b="1" i="0" dirty="0">
                <a:solidFill>
                  <a:schemeClr val="accent6"/>
                </a:solidFill>
                <a:effectLst/>
                <a:latin typeface="Pretendard JP"/>
              </a:rPr>
              <a:t>조작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이 가능할 것</a:t>
            </a: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 제어 시스템의 확장은 기본 시스템의 작은 변경으로 가능할 것</a:t>
            </a: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 프로그램의 확장은 최저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Pretendard JP"/>
              </a:rPr>
              <a:t>4Kbyte Word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Pretendard JP"/>
              </a:rPr>
              <a:t>까지 가능할 것</a:t>
            </a: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0523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A12A7-69A9-ED9E-8405-70AEA902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릴레이 </a:t>
            </a:r>
            <a:r>
              <a:rPr lang="en-US" altLang="ko-KR" dirty="0"/>
              <a:t>(Relay)</a:t>
            </a:r>
            <a:endParaRPr lang="ko-KR" altLang="en-US" dirty="0"/>
          </a:p>
        </p:txBody>
      </p:sp>
      <p:pic>
        <p:nvPicPr>
          <p:cNvPr id="1030" name="Picture 6" descr="Control &amp; Relay Panels">
            <a:extLst>
              <a:ext uri="{FF2B5EF4-FFF2-40B4-BE49-F238E27FC236}">
                <a16:creationId xmlns:a16="http://schemas.microsoft.com/office/drawing/2014/main" id="{99A9C38C-D241-2804-3290-373FC4858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r="55039"/>
          <a:stretch/>
        </p:blipFill>
        <p:spPr bwMode="auto">
          <a:xfrm>
            <a:off x="6365966" y="1690688"/>
            <a:ext cx="4966163" cy="421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릴레이 릴레이와 와이어 패널 — 스톡 사진 © phadventureBG #65502407">
            <a:extLst>
              <a:ext uri="{FF2B5EF4-FFF2-40B4-BE49-F238E27FC236}">
                <a16:creationId xmlns:a16="http://schemas.microsoft.com/office/drawing/2014/main" id="{8AA5BEBC-B885-275C-6174-44BEA1E042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9" y="1690688"/>
            <a:ext cx="5645791" cy="42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86CAF5-569D-A9D5-6D58-55B648E5F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877" y="4072442"/>
            <a:ext cx="3337560" cy="18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4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릴레이와 </a:t>
            </a:r>
            <a:r>
              <a:rPr lang="en-US" altLang="ko-KR" dirty="0"/>
              <a:t>PLC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릴레이 시퀀스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실제 부품간 배선에 의해 </a:t>
            </a:r>
            <a:r>
              <a:rPr lang="ko-KR" altLang="en-US" dirty="0" err="1"/>
              <a:t>로직이</a:t>
            </a:r>
            <a:r>
              <a:rPr lang="ko-KR" altLang="en-US" dirty="0"/>
              <a:t> 결정되는 것</a:t>
            </a:r>
          </a:p>
        </p:txBody>
      </p:sp>
      <p:pic>
        <p:nvPicPr>
          <p:cNvPr id="1026" name="Picture 2" descr="https://mblogthumb-phinf.pstatic.net/MjAxODAyMDFfNTkg/MDAxNTE3NDg4NDY1OTIw.d-pRJVw7fu7kuK25YQEIAK7lL8KOKEmJn0DzmIZPcVQg.XsE_NDjUJDD6n9FZRnKmVaO0xe-tjA9BPdk389-eDrgg.PNG.jsrhim516/020118_1234_5.pn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3124200"/>
            <a:ext cx="6491748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4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165B0-F12F-5FBE-6665-D69B0F2A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릴레이와 </a:t>
            </a:r>
            <a:r>
              <a:rPr lang="en-US" altLang="ko-KR" dirty="0"/>
              <a:t>PLC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C521A-E36D-E70B-A5BF-A337D3CA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Programmable </a:t>
            </a:r>
            <a:r>
              <a:rPr lang="en-US" altLang="ko-KR" b="1" dirty="0"/>
              <a:t>Logic</a:t>
            </a:r>
            <a:r>
              <a:rPr lang="en-US" altLang="ko-KR" dirty="0"/>
              <a:t> Controller </a:t>
            </a:r>
            <a:r>
              <a:rPr lang="ko-KR" altLang="en-US" dirty="0"/>
              <a:t>의 약자</a:t>
            </a:r>
            <a:endParaRPr lang="en-US" altLang="ko-KR" dirty="0"/>
          </a:p>
          <a:p>
            <a:r>
              <a:rPr lang="en-US" altLang="ko-KR" dirty="0"/>
              <a:t>Logic = </a:t>
            </a:r>
            <a:r>
              <a:rPr lang="ko-KR" altLang="en-US" dirty="0"/>
              <a:t>논리 회로</a:t>
            </a:r>
            <a:r>
              <a:rPr lang="en-US" altLang="ko-KR" dirty="0"/>
              <a:t>(≈</a:t>
            </a:r>
            <a:r>
              <a:rPr lang="ko-KR" altLang="en-US" dirty="0"/>
              <a:t>릴레이 구성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Relay Logic Vs Ladder Logic - Ladder Logic World">
            <a:extLst>
              <a:ext uri="{FF2B5EF4-FFF2-40B4-BE49-F238E27FC236}">
                <a16:creationId xmlns:a16="http://schemas.microsoft.com/office/drawing/2014/main" id="{E10AE3F8-CFCF-9572-041D-022132330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92"/>
          <a:stretch/>
        </p:blipFill>
        <p:spPr bwMode="auto">
          <a:xfrm>
            <a:off x="988102" y="3272091"/>
            <a:ext cx="4152310" cy="2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0CA81E1-D9C0-DA81-FC4B-D6C1861E26AF}"/>
              </a:ext>
            </a:extLst>
          </p:cNvPr>
          <p:cNvSpPr/>
          <p:nvPr/>
        </p:nvSpPr>
        <p:spPr>
          <a:xfrm>
            <a:off x="5807946" y="4498266"/>
            <a:ext cx="784485" cy="2998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PLC PANEL 제작 : 네이버 블로그">
            <a:extLst>
              <a:ext uri="{FF2B5EF4-FFF2-40B4-BE49-F238E27FC236}">
                <a16:creationId xmlns:a16="http://schemas.microsoft.com/office/drawing/2014/main" id="{7592DAEC-83C6-7E1C-5770-E4F0CECAD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t="36372" r="13087" b="33564"/>
          <a:stretch/>
        </p:blipFill>
        <p:spPr bwMode="auto">
          <a:xfrm>
            <a:off x="7259965" y="3333664"/>
            <a:ext cx="3773289" cy="273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1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2789</Words>
  <Application>Microsoft Office PowerPoint</Application>
  <PresentationFormat>와이드스크린</PresentationFormat>
  <Paragraphs>400</Paragraphs>
  <Slides>42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Kim jung chul Gothic Bold</vt:lpstr>
      <vt:lpstr>Kim jung chul Gothic Regular</vt:lpstr>
      <vt:lpstr>Pretendard JP</vt:lpstr>
      <vt:lpstr>맑은 고딕</vt:lpstr>
      <vt:lpstr>한컴 말랑말랑 Bold</vt:lpstr>
      <vt:lpstr>Arial</vt:lpstr>
      <vt:lpstr>Wingdings</vt:lpstr>
      <vt:lpstr>Office 테마</vt:lpstr>
      <vt:lpstr>    x</vt:lpstr>
      <vt:lpstr>커리큘럼    .</vt:lpstr>
      <vt:lpstr>PLC</vt:lpstr>
      <vt:lpstr>PLC 들어가기</vt:lpstr>
      <vt:lpstr>PLC 역사</vt:lpstr>
      <vt:lpstr>PLC 역사</vt:lpstr>
      <vt:lpstr>릴레이 (Relay)</vt:lpstr>
      <vt:lpstr>릴레이와 PLC</vt:lpstr>
      <vt:lpstr>릴레이와 PLC</vt:lpstr>
      <vt:lpstr>릴레이와 PLC</vt:lpstr>
      <vt:lpstr>릴레이와 PLC</vt:lpstr>
      <vt:lpstr>PLC</vt:lpstr>
      <vt:lpstr>공장을 구성하는 요소들 (페이지 삭제 고민, 서보와 인버터 설명이 제대로 안될 가능성)</vt:lpstr>
      <vt:lpstr>HMI</vt:lpstr>
      <vt:lpstr>SCADA</vt:lpstr>
      <vt:lpstr>PLC 사용 산업 분야</vt:lpstr>
      <vt:lpstr>PLC 종류</vt:lpstr>
      <vt:lpstr>모듈형 PLC</vt:lpstr>
      <vt:lpstr>모듈형 PLC</vt:lpstr>
      <vt:lpstr>블록형 PLC</vt:lpstr>
      <vt:lpstr>PLC 구조</vt:lpstr>
      <vt:lpstr>PLC 구조 </vt:lpstr>
      <vt:lpstr>PLC 구조</vt:lpstr>
      <vt:lpstr>PLC 구조: 입력부</vt:lpstr>
      <vt:lpstr>PLC 구조: 출력부</vt:lpstr>
      <vt:lpstr>PLC 구조: CPU</vt:lpstr>
      <vt:lpstr>PLC 구조:메모리</vt:lpstr>
      <vt:lpstr>PLC 구조: 메모리</vt:lpstr>
      <vt:lpstr>PLC 구조: 메모리</vt:lpstr>
      <vt:lpstr>PLC 동작</vt:lpstr>
      <vt:lpstr>PLC 프로그래밍 언어</vt:lpstr>
      <vt:lpstr>PLC 동작원리</vt:lpstr>
      <vt:lpstr>PLC 연산 처리 과정</vt:lpstr>
      <vt:lpstr>연산처리 과정</vt:lpstr>
      <vt:lpstr>1. 입력 이미지 영역 : 연산처리 과정</vt:lpstr>
      <vt:lpstr>2. Scan/Task 프로그램: 연산처리 과정</vt:lpstr>
      <vt:lpstr>Scan과 Task</vt:lpstr>
      <vt:lpstr>3. 출력 이미지 영역: 연산처리 과정</vt:lpstr>
      <vt:lpstr>4. 출력 이미지 영역: 자기 진단 *</vt:lpstr>
      <vt:lpstr>5. 출력 이미지 영역: END 처리</vt:lpstr>
      <vt:lpstr>PLC 프로그래밍</vt:lpstr>
      <vt:lpstr>PLC 프로그래밍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</dc:title>
  <dc:creator>SPREATICS MEMBER</dc:creator>
  <cp:lastModifiedBy>On Coding</cp:lastModifiedBy>
  <cp:revision>165</cp:revision>
  <dcterms:created xsi:type="dcterms:W3CDTF">2023-05-03T02:00:53Z</dcterms:created>
  <dcterms:modified xsi:type="dcterms:W3CDTF">2024-08-08T04:07:48Z</dcterms:modified>
</cp:coreProperties>
</file>